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2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71BC2C-78B2-6E40-BFBF-91CFA57A99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F5D7DDB-0B83-E635-0D09-D1E58B70A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1B5746-BBE3-AD8E-FED0-E3265B8C9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D61D-5DD2-4A31-B5C2-BBF146E12C77}" type="datetimeFigureOut">
              <a:rPr lang="tr-TR" smtClean="0"/>
              <a:t>20.03.2026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9C67C5-C767-2014-2288-BC597B1D6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F3A37A3-BA3F-9BF2-15AA-ED7D82712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32D1A-EBA8-41CC-ABC5-429B1D90C5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7351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714AC1-7E89-3DB6-78FF-4BED939FB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4BA32C9-8090-D040-E5DA-6F442575B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A03AAA8-EC9B-A310-92D9-C27CAB66C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D61D-5DD2-4A31-B5C2-BBF146E12C77}" type="datetimeFigureOut">
              <a:rPr lang="tr-TR" smtClean="0"/>
              <a:t>20.03.2026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9106BBA-CEA9-4FFD-3B6D-563854101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0D7DB49-5E41-D3B3-ACBF-7FF9D5E5F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32D1A-EBA8-41CC-ABC5-429B1D90C5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5333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5AABF90-37C5-CD3E-0E93-21FF0AA59D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8245946-572D-725F-97BC-52D6A69301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741FE59-D7FD-1933-CDA7-496E38472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D61D-5DD2-4A31-B5C2-BBF146E12C77}" type="datetimeFigureOut">
              <a:rPr lang="tr-TR" smtClean="0"/>
              <a:t>20.03.2026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925499C-6245-E709-6D6B-4A4739D33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86FC622-47B5-3E45-3F02-EA3037A85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32D1A-EBA8-41CC-ABC5-429B1D90C5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58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8CA352-D2CC-BDA2-B0B3-669E049B0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5B9EFE7-5A57-74BB-1EE6-F8EC076C0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9A66662-8148-C1FD-5276-23E587EC1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D61D-5DD2-4A31-B5C2-BBF146E12C77}" type="datetimeFigureOut">
              <a:rPr lang="tr-TR" smtClean="0"/>
              <a:t>20.03.2026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DD2B0AE-EBE8-DB8E-E1A6-9A589C4EF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40367C0-0A00-0E90-F1FA-47276FEDE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32D1A-EBA8-41CC-ABC5-429B1D90C5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6281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D1D983-23DE-5FB7-7792-4112986F2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2A3FC58-6264-8CEE-8F77-B3B5E2237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1E7E26E-7B40-25E9-595C-02FDA0152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D61D-5DD2-4A31-B5C2-BBF146E12C77}" type="datetimeFigureOut">
              <a:rPr lang="tr-TR" smtClean="0"/>
              <a:t>20.03.2026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7F8D0A-3619-BC0D-8DC6-9AF15F9F8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59101C-0591-60E7-AC2C-A56601A09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32D1A-EBA8-41CC-ABC5-429B1D90C5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3386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D938A7-6DB1-D12B-F828-F8F4D1BD1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67693B-CFE0-CE53-7DF0-96378EDC1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1B1C4A3-EDD9-D616-C4CA-5910926B3B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27719D9-AE16-C03E-C31F-D17B5053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D61D-5DD2-4A31-B5C2-BBF146E12C77}" type="datetimeFigureOut">
              <a:rPr lang="tr-TR" smtClean="0"/>
              <a:t>20.03.2026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9FDE3E9-4D73-850E-E9C7-425DAD1A0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0A6C2DB-F874-7E9E-4A40-217700A1D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32D1A-EBA8-41CC-ABC5-429B1D90C5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3512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760F7A-2C74-2A34-D01E-0803DA5C8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967DCCD-FEEF-31A1-E793-45E3C2F7F7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688DF5E-AEB1-DE24-0075-067C9D51DD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743D6C7-8F97-3B54-D35C-20C2BB74C4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7A57EE0-2D99-A73E-9FAA-04CF115241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A610D6B7-2091-BA3E-CCDE-531E45B59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D61D-5DD2-4A31-B5C2-BBF146E12C77}" type="datetimeFigureOut">
              <a:rPr lang="tr-TR" smtClean="0"/>
              <a:t>20.03.2026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5F9A6A3-AFEE-5CF7-4D2C-6BA6550A3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DDA492F-9FAF-2280-33A3-A538D0FC9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32D1A-EBA8-41CC-ABC5-429B1D90C5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2630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6721A1-204F-8436-1245-EC19F5A7A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BF622E54-C09D-EA8D-B6D7-54341E3CF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D61D-5DD2-4A31-B5C2-BBF146E12C77}" type="datetimeFigureOut">
              <a:rPr lang="tr-TR" smtClean="0"/>
              <a:t>20.03.2026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B54F01C-9DF3-EA9B-5A8F-15CB55226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69C04F3-B6E7-559E-0709-180F8C670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32D1A-EBA8-41CC-ABC5-429B1D90C5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676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788747B8-B0B6-95EF-628B-ECE85EA92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D61D-5DD2-4A31-B5C2-BBF146E12C77}" type="datetimeFigureOut">
              <a:rPr lang="tr-TR" smtClean="0"/>
              <a:t>20.03.2026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E266142-C74B-6E21-0757-EB1CEBF25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8E21D76-2E2A-381A-04C9-20122C423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32D1A-EBA8-41CC-ABC5-429B1D90C5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6217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DEDDE6A-6501-4111-A908-59CF403BA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2BBB75-A44D-0131-2419-69F5A7CEC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25918FF-A50C-34E2-D97B-E5F710414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43A9B7E-BDB1-6A57-63BD-07920F335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D61D-5DD2-4A31-B5C2-BBF146E12C77}" type="datetimeFigureOut">
              <a:rPr lang="tr-TR" smtClean="0"/>
              <a:t>20.03.2026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E8A65A8-EB05-9C41-C9B7-FD1E7842A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BCD6531-6DC4-DA75-113E-F2A0EE5BE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32D1A-EBA8-41CC-ABC5-429B1D90C5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7425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506ACB-097F-221D-3108-07960DDE9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0B6F36A-69CF-4510-F295-BD6F220584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21F9B23-97B4-CCE5-D5D7-644C8C89D1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AB14736-8916-6607-D83B-C4736EBA7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6D61D-5DD2-4A31-B5C2-BBF146E12C77}" type="datetimeFigureOut">
              <a:rPr lang="tr-TR" smtClean="0"/>
              <a:t>20.03.2026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00D7C29-A0C0-48F7-168D-A34CA7F4F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C5376D8-84A4-6262-45CC-E6B76A0D7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32D1A-EBA8-41CC-ABC5-429B1D90C5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42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A9773D3-B462-1B26-DF81-461F5354E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449D1D2-2DDA-C034-445C-803A8B679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6AEE9B3-FB81-344B-D888-565865E156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6D61D-5DD2-4A31-B5C2-BBF146E12C77}" type="datetimeFigureOut">
              <a:rPr lang="tr-TR" smtClean="0"/>
              <a:t>20.03.2026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FDB6998-E799-8C31-290B-82EF347EAB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A0FE9C-7298-D70A-67F9-7184C96C1C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32D1A-EBA8-41CC-ABC5-429B1D90C5FD}" type="slidenum">
              <a:rPr lang="tr-TR" smtClean="0"/>
              <a:t>‹#›</a:t>
            </a:fld>
            <a:endParaRPr lang="tr-TR"/>
          </a:p>
        </p:txBody>
      </p:sp>
      <p:sp>
        <p:nvSpPr>
          <p:cNvPr id="7" name="MSIPCMContentMarking" descr="{&quot;HashCode&quot;:552018945,&quot;Placement&quot;:&quot;Header&quot;,&quot;Top&quot;:0.0,&quot;Left&quot;:872.4465,&quot;SlideWidth&quot;:960,&quot;SlideHeight&quot;:540}">
            <a:extLst>
              <a:ext uri="{FF2B5EF4-FFF2-40B4-BE49-F238E27FC236}">
                <a16:creationId xmlns:a16="http://schemas.microsoft.com/office/drawing/2014/main" id="{D5FFA5B7-6A6E-6039-93BC-E6D5E95C269E}"/>
              </a:ext>
            </a:extLst>
          </p:cNvPr>
          <p:cNvSpPr txBox="1"/>
          <p:nvPr userDrawn="1"/>
        </p:nvSpPr>
        <p:spPr>
          <a:xfrm>
            <a:off x="11080070" y="0"/>
            <a:ext cx="1111930" cy="2965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tr-TR" sz="1200">
                <a:solidFill>
                  <a:srgbClr val="000000"/>
                </a:solidFill>
                <a:latin typeface="Calibri" panose="020F0502020204030204" pitchFamily="34" charset="0"/>
              </a:rPr>
              <a:t>Kuruma Özel </a:t>
            </a:r>
          </a:p>
        </p:txBody>
      </p:sp>
    </p:spTree>
    <p:extLst>
      <p:ext uri="{BB962C8B-B14F-4D97-AF65-F5344CB8AC3E}">
        <p14:creationId xmlns:p14="http://schemas.microsoft.com/office/powerpoint/2010/main" val="627235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516D45B9-8C72-4D25-80DB-0D338A7ECCC3}"/>
              </a:ext>
            </a:extLst>
          </p:cNvPr>
          <p:cNvSpPr/>
          <p:nvPr/>
        </p:nvSpPr>
        <p:spPr>
          <a:xfrm>
            <a:off x="9906000" y="-508000"/>
            <a:ext cx="3048000" cy="3048000"/>
          </a:xfrm>
          <a:prstGeom prst="ellipse">
            <a:avLst/>
          </a:prstGeom>
          <a:solidFill>
            <a:srgbClr val="1B3A5C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F97347C-A476-4085-A821-3890B3FF5DBA}"/>
              </a:ext>
            </a:extLst>
          </p:cNvPr>
          <p:cNvSpPr/>
          <p:nvPr/>
        </p:nvSpPr>
        <p:spPr>
          <a:xfrm>
            <a:off x="9271000" y="4826000"/>
            <a:ext cx="3810000" cy="3810000"/>
          </a:xfrm>
          <a:prstGeom prst="ellipse">
            <a:avLst/>
          </a:prstGeom>
          <a:solidFill>
            <a:srgbClr val="152A3E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CF7C5B63-9AF0-49D5-BA48-65C5943BBB22}"/>
              </a:ext>
            </a:extLst>
          </p:cNvPr>
          <p:cNvSpPr/>
          <p:nvPr/>
        </p:nvSpPr>
        <p:spPr>
          <a:xfrm>
            <a:off x="457200" y="914400"/>
            <a:ext cx="4572000" cy="508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F6F44899-564A-4C5A-BC6D-A0233F6D20A9}"/>
              </a:ext>
            </a:extLst>
          </p:cNvPr>
          <p:cNvSpPr txBox="1"/>
          <p:nvPr/>
        </p:nvSpPr>
        <p:spPr>
          <a:xfrm>
            <a:off x="457200" y="1143000"/>
            <a:ext cx="11277600" cy="1016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4000" b="1">
                <a:solidFill>
                  <a:srgbClr val="FFFFFF"/>
                </a:solidFill>
                <a:latin typeface="Segoe UI"/>
                <a:cs typeface="Segoe UI"/>
              </a:rPr>
              <a:t>SAP Dynamic RFC Gateway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9DB2BB8B-AA51-4428-A9C7-FEE4ECD9DA67}"/>
              </a:ext>
            </a:extLst>
          </p:cNvPr>
          <p:cNvSpPr txBox="1"/>
          <p:nvPr/>
        </p:nvSpPr>
        <p:spPr>
          <a:xfrm>
            <a:off x="457200" y="2260600"/>
            <a:ext cx="8255000" cy="762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>
                <a:solidFill>
                  <a:srgbClr val="90E0EF"/>
                </a:solidFill>
                <a:latin typeface="Segoe UI"/>
                <a:cs typeface="Segoe UI"/>
              </a:rPr>
              <a:t>SAP servislerini kod yazmadan REST API'ye
dönüştüren dinamik gateway platformu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CC633449-4F50-4021-AB2F-AA87B3B79CC4}"/>
              </a:ext>
            </a:extLst>
          </p:cNvPr>
          <p:cNvSpPr txBox="1"/>
          <p:nvPr/>
        </p:nvSpPr>
        <p:spPr>
          <a:xfrm>
            <a:off x="457200" y="3276600"/>
            <a:ext cx="8890000" cy="381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48CAE4"/>
                </a:solidFill>
                <a:latin typeface="Segoe UI"/>
                <a:cs typeface="Segoe UI"/>
              </a:rPr>
              <a:t>Admin Panel   ·   Developer Portal   ·   AI Destekli   ·   Test/Live İzolasyon</a:t>
            </a:r>
            <a:endParaRPr lang="tr-TR" sz="1400">
              <a:solidFill>
                <a:srgbClr val="48CAE4"/>
              </a:solidFill>
              <a:latin typeface="Segoe UI"/>
              <a:cs typeface="Segoe UI"/>
            </a:endParaRP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9FFF25E6-7C00-4199-972E-FE271B602175}"/>
              </a:ext>
            </a:extLst>
          </p:cNvPr>
          <p:cNvSpPr txBox="1"/>
          <p:nvPr/>
        </p:nvSpPr>
        <p:spPr>
          <a:xfrm>
            <a:off x="457200" y="6096000"/>
            <a:ext cx="5080000" cy="381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718096"/>
                </a:solidFill>
                <a:latin typeface="Segoe UI"/>
                <a:cs typeface="Segoe UI"/>
              </a:rPr>
              <a:t>Bilgi Teknolojileri  |  Mart 2026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id="{47ED599D-9412-4AA6-A393-800EC1EEC0D7}"/>
              </a:ext>
            </a:extLst>
          </p:cNvPr>
          <p:cNvSpPr/>
          <p:nvPr/>
        </p:nvSpPr>
        <p:spPr>
          <a:xfrm>
            <a:off x="0" y="6731000"/>
            <a:ext cx="12192000" cy="635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7534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EFEF0F5-19A1-4F5A-9817-3BE51C96356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B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DE316ED-23DF-44EB-B118-3D4748046AF0}"/>
              </a:ext>
            </a:extLst>
          </p:cNvPr>
          <p:cNvSpPr/>
          <p:nvPr/>
        </p:nvSpPr>
        <p:spPr>
          <a:xfrm>
            <a:off x="-762000" y="-762000"/>
            <a:ext cx="2540000" cy="2540000"/>
          </a:xfrm>
          <a:prstGeom prst="ellipse">
            <a:avLst/>
          </a:prstGeom>
          <a:solidFill>
            <a:srgbClr val="1B3A5C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969F2B5-E463-4436-9485-976CDCFFB158}"/>
              </a:ext>
            </a:extLst>
          </p:cNvPr>
          <p:cNvSpPr/>
          <p:nvPr/>
        </p:nvSpPr>
        <p:spPr>
          <a:xfrm>
            <a:off x="10414000" y="5080000"/>
            <a:ext cx="2540000" cy="2540000"/>
          </a:xfrm>
          <a:prstGeom prst="ellipse">
            <a:avLst/>
          </a:prstGeom>
          <a:solidFill>
            <a:srgbClr val="152A3E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763980E1-67E3-41C9-BBEC-AF81F32A0C5A}"/>
              </a:ext>
            </a:extLst>
          </p:cNvPr>
          <p:cNvSpPr/>
          <p:nvPr/>
        </p:nvSpPr>
        <p:spPr>
          <a:xfrm>
            <a:off x="609600" y="457200"/>
            <a:ext cx="4572000" cy="508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25F5A864-585C-4888-ADD8-5D4CE43C77CB}"/>
              </a:ext>
            </a:extLst>
          </p:cNvPr>
          <p:cNvSpPr txBox="1"/>
          <p:nvPr/>
        </p:nvSpPr>
        <p:spPr>
          <a:xfrm>
            <a:off x="609600" y="635000"/>
            <a:ext cx="11049000" cy="609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3200" b="1">
                <a:solidFill>
                  <a:srgbClr val="FFFFFF"/>
                </a:solidFill>
                <a:latin typeface="Segoe UI"/>
                <a:cs typeface="Segoe UI"/>
              </a:rPr>
              <a:t>Üç Temel Kazanım</a:t>
            </a:r>
          </a:p>
        </p:txBody>
      </p:sp>
      <p:sp>
        <p:nvSpPr>
          <p:cNvPr id="7" name="Dikdörtgen: Köşeleri Yuvarlatılmış 6">
            <a:extLst>
              <a:ext uri="{FF2B5EF4-FFF2-40B4-BE49-F238E27FC236}">
                <a16:creationId xmlns:a16="http://schemas.microsoft.com/office/drawing/2014/main" id="{B6446C04-47FC-4266-B80D-958284A47C35}"/>
              </a:ext>
            </a:extLst>
          </p:cNvPr>
          <p:cNvSpPr/>
          <p:nvPr/>
        </p:nvSpPr>
        <p:spPr>
          <a:xfrm>
            <a:off x="609600" y="1460500"/>
            <a:ext cx="3492500" cy="2540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1EB5CCD4-CC0A-4E49-87C8-0E4C33B8B9CB}"/>
              </a:ext>
            </a:extLst>
          </p:cNvPr>
          <p:cNvSpPr/>
          <p:nvPr/>
        </p:nvSpPr>
        <p:spPr>
          <a:xfrm>
            <a:off x="609600" y="1460500"/>
            <a:ext cx="3492500" cy="508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4513B2C2-09BE-4584-B1AC-5B4C8478C449}"/>
              </a:ext>
            </a:extLst>
          </p:cNvPr>
          <p:cNvSpPr txBox="1"/>
          <p:nvPr/>
        </p:nvSpPr>
        <p:spPr>
          <a:xfrm>
            <a:off x="787400" y="1638300"/>
            <a:ext cx="635000" cy="406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2400" b="1">
                <a:solidFill>
                  <a:srgbClr val="00B4D8"/>
                </a:solidFill>
                <a:latin typeface="Segoe UI"/>
                <a:cs typeface="Segoe UI"/>
              </a:rPr>
              <a:t>01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5442AC5C-486E-44FF-B453-3C67CFE6CB06}"/>
              </a:ext>
            </a:extLst>
          </p:cNvPr>
          <p:cNvSpPr txBox="1"/>
          <p:nvPr/>
        </p:nvSpPr>
        <p:spPr>
          <a:xfrm>
            <a:off x="787400" y="2120900"/>
            <a:ext cx="3136900" cy="381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700" b="1">
                <a:solidFill>
                  <a:srgbClr val="FFFFFF"/>
                </a:solidFill>
                <a:latin typeface="Segoe UI"/>
                <a:cs typeface="Segoe UI"/>
              </a:rPr>
              <a:t>Sıfır Kod Değişikliği</a:t>
            </a: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6B36EE94-66C7-44E0-97E9-01134F6ACAA0}"/>
              </a:ext>
            </a:extLst>
          </p:cNvPr>
          <p:cNvSpPr txBox="1"/>
          <p:nvPr/>
        </p:nvSpPr>
        <p:spPr>
          <a:xfrm>
            <a:off x="787400" y="2578100"/>
            <a:ext cx="3136900" cy="1270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Yeni bir SAP servisini dış dünyaya açmak için tek satır kod yazmaya gerek yok. Admin panelden tanımla, canlı.</a:t>
            </a:r>
          </a:p>
        </p:txBody>
      </p:sp>
      <p:sp>
        <p:nvSpPr>
          <p:cNvPr id="12" name="Dikdörtgen: Köşeleri Yuvarlatılmış 11">
            <a:extLst>
              <a:ext uri="{FF2B5EF4-FFF2-40B4-BE49-F238E27FC236}">
                <a16:creationId xmlns:a16="http://schemas.microsoft.com/office/drawing/2014/main" id="{768C7DE1-1532-4C59-8850-CC28FF4DEA60}"/>
              </a:ext>
            </a:extLst>
          </p:cNvPr>
          <p:cNvSpPr/>
          <p:nvPr/>
        </p:nvSpPr>
        <p:spPr>
          <a:xfrm>
            <a:off x="4381500" y="1460500"/>
            <a:ext cx="3492500" cy="2540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3" name="Dikdörtgen 12">
            <a:extLst>
              <a:ext uri="{FF2B5EF4-FFF2-40B4-BE49-F238E27FC236}">
                <a16:creationId xmlns:a16="http://schemas.microsoft.com/office/drawing/2014/main" id="{20CE7733-3472-447B-A967-1E1807041A24}"/>
              </a:ext>
            </a:extLst>
          </p:cNvPr>
          <p:cNvSpPr/>
          <p:nvPr/>
        </p:nvSpPr>
        <p:spPr>
          <a:xfrm>
            <a:off x="4381500" y="1460500"/>
            <a:ext cx="3492500" cy="50800"/>
          </a:xfrm>
          <a:prstGeom prst="rect">
            <a:avLst/>
          </a:prstGeom>
          <a:solidFill>
            <a:srgbClr val="06D6A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5E4CA2E0-8245-4064-AE4D-CEA3599CC5D9}"/>
              </a:ext>
            </a:extLst>
          </p:cNvPr>
          <p:cNvSpPr txBox="1"/>
          <p:nvPr/>
        </p:nvSpPr>
        <p:spPr>
          <a:xfrm>
            <a:off x="4559300" y="1638300"/>
            <a:ext cx="635000" cy="406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2400" b="1">
                <a:solidFill>
                  <a:srgbClr val="06D6A0"/>
                </a:solidFill>
                <a:latin typeface="Segoe UI"/>
                <a:cs typeface="Segoe UI"/>
              </a:rPr>
              <a:t>02</a:t>
            </a:r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38C5699E-B2CC-4E92-8AB4-31B547D8399C}"/>
              </a:ext>
            </a:extLst>
          </p:cNvPr>
          <p:cNvSpPr txBox="1"/>
          <p:nvPr/>
        </p:nvSpPr>
        <p:spPr>
          <a:xfrm>
            <a:off x="4559300" y="2120900"/>
            <a:ext cx="3136900" cy="381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700" b="1">
                <a:solidFill>
                  <a:srgbClr val="FFFFFF"/>
                </a:solidFill>
                <a:latin typeface="Segoe UI"/>
                <a:cs typeface="Segoe UI"/>
              </a:rPr>
              <a:t>7/24 Müşteri Self-Servis</a:t>
            </a:r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E982B8C2-79C9-4155-BE45-28B75D821CC6}"/>
              </a:ext>
            </a:extLst>
          </p:cNvPr>
          <p:cNvSpPr txBox="1"/>
          <p:nvPr/>
        </p:nvSpPr>
        <p:spPr>
          <a:xfrm>
            <a:off x="4559300" y="2578100"/>
            <a:ext cx="3136900" cy="1270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Müşteriler dokümantasyona, test ortamına, loglara ve destek sistemine istedikleri zaman erişebilir.</a:t>
            </a:r>
          </a:p>
        </p:txBody>
      </p:sp>
      <p:sp>
        <p:nvSpPr>
          <p:cNvPr id="17" name="Dikdörtgen: Köşeleri Yuvarlatılmış 16">
            <a:extLst>
              <a:ext uri="{FF2B5EF4-FFF2-40B4-BE49-F238E27FC236}">
                <a16:creationId xmlns:a16="http://schemas.microsoft.com/office/drawing/2014/main" id="{B74531BA-3130-4F32-BFFE-2D1924156DC3}"/>
              </a:ext>
            </a:extLst>
          </p:cNvPr>
          <p:cNvSpPr/>
          <p:nvPr/>
        </p:nvSpPr>
        <p:spPr>
          <a:xfrm>
            <a:off x="8153400" y="1460500"/>
            <a:ext cx="3492500" cy="2540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8" name="Dikdörtgen 17">
            <a:extLst>
              <a:ext uri="{FF2B5EF4-FFF2-40B4-BE49-F238E27FC236}">
                <a16:creationId xmlns:a16="http://schemas.microsoft.com/office/drawing/2014/main" id="{5CFA3927-506B-478F-A6A9-F4A4BD1587C7}"/>
              </a:ext>
            </a:extLst>
          </p:cNvPr>
          <p:cNvSpPr/>
          <p:nvPr/>
        </p:nvSpPr>
        <p:spPr>
          <a:xfrm>
            <a:off x="8153400" y="1460500"/>
            <a:ext cx="3492500" cy="50800"/>
          </a:xfrm>
          <a:prstGeom prst="rect">
            <a:avLst/>
          </a:prstGeom>
          <a:solidFill>
            <a:srgbClr val="FFD16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9" name="Metin kutusu 18">
            <a:extLst>
              <a:ext uri="{FF2B5EF4-FFF2-40B4-BE49-F238E27FC236}">
                <a16:creationId xmlns:a16="http://schemas.microsoft.com/office/drawing/2014/main" id="{D992100B-A805-4470-9AD2-65482A3303B8}"/>
              </a:ext>
            </a:extLst>
          </p:cNvPr>
          <p:cNvSpPr txBox="1"/>
          <p:nvPr/>
        </p:nvSpPr>
        <p:spPr>
          <a:xfrm>
            <a:off x="8331200" y="1638300"/>
            <a:ext cx="635000" cy="406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2400" b="1">
                <a:solidFill>
                  <a:srgbClr val="FFD166"/>
                </a:solidFill>
                <a:latin typeface="Segoe UI"/>
                <a:cs typeface="Segoe UI"/>
              </a:rPr>
              <a:t>03</a:t>
            </a: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C7319A64-EE27-4849-A5AC-2C12CD087694}"/>
              </a:ext>
            </a:extLst>
          </p:cNvPr>
          <p:cNvSpPr txBox="1"/>
          <p:nvPr/>
        </p:nvSpPr>
        <p:spPr>
          <a:xfrm>
            <a:off x="8331200" y="2120900"/>
            <a:ext cx="3136900" cy="381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700" b="1">
                <a:solidFill>
                  <a:srgbClr val="FFFFFF"/>
                </a:solidFill>
                <a:latin typeface="Segoe UI"/>
                <a:cs typeface="Segoe UI"/>
              </a:rPr>
              <a:t>%100 Test/Live İzolasyon</a:t>
            </a:r>
          </a:p>
        </p:txBody>
      </p:sp>
      <p:sp>
        <p:nvSpPr>
          <p:cNvPr id="21" name="Metin kutusu 20">
            <a:extLst>
              <a:ext uri="{FF2B5EF4-FFF2-40B4-BE49-F238E27FC236}">
                <a16:creationId xmlns:a16="http://schemas.microsoft.com/office/drawing/2014/main" id="{78C8021C-02E1-40CA-B5D4-E5161B468A7C}"/>
              </a:ext>
            </a:extLst>
          </p:cNvPr>
          <p:cNvSpPr txBox="1"/>
          <p:nvPr/>
        </p:nvSpPr>
        <p:spPr>
          <a:xfrm>
            <a:off x="8331200" y="2578100"/>
            <a:ext cx="3136900" cy="1270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Farklı SAP sistemleri, farklı URL'ler, farklı API key'ler. Yanlış ortama istek gönderme riski sıfır.</a:t>
            </a:r>
          </a:p>
        </p:txBody>
      </p:sp>
      <p:sp>
        <p:nvSpPr>
          <p:cNvPr id="22" name="Dikdörtgen: Köşeleri Yuvarlatılmış 21">
            <a:extLst>
              <a:ext uri="{FF2B5EF4-FFF2-40B4-BE49-F238E27FC236}">
                <a16:creationId xmlns:a16="http://schemas.microsoft.com/office/drawing/2014/main" id="{BFBB1DB7-137A-4672-A2A2-438CD65A73D9}"/>
              </a:ext>
            </a:extLst>
          </p:cNvPr>
          <p:cNvSpPr/>
          <p:nvPr/>
        </p:nvSpPr>
        <p:spPr>
          <a:xfrm>
            <a:off x="609600" y="4381500"/>
            <a:ext cx="11049000" cy="1778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3" name="Metin kutusu 22">
            <a:extLst>
              <a:ext uri="{FF2B5EF4-FFF2-40B4-BE49-F238E27FC236}">
                <a16:creationId xmlns:a16="http://schemas.microsoft.com/office/drawing/2014/main" id="{759A45AD-FEEE-4215-AD34-D79B3C56BD41}"/>
              </a:ext>
            </a:extLst>
          </p:cNvPr>
          <p:cNvSpPr txBox="1"/>
          <p:nvPr/>
        </p:nvSpPr>
        <p:spPr>
          <a:xfrm>
            <a:off x="863600" y="4521200"/>
            <a:ext cx="3810000" cy="355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700" b="1">
                <a:solidFill>
                  <a:srgbClr val="FF6B35"/>
                </a:solidFill>
                <a:latin typeface="Segoe UI"/>
                <a:cs typeface="Segoe UI"/>
              </a:rPr>
              <a:t>Bir Sonraki Adım</a:t>
            </a:r>
          </a:p>
        </p:txBody>
      </p:sp>
      <p:sp>
        <p:nvSpPr>
          <p:cNvPr id="24" name="Dikdörtgen: Köşeleri Yuvarlatılmış 23">
            <a:extLst>
              <a:ext uri="{FF2B5EF4-FFF2-40B4-BE49-F238E27FC236}">
                <a16:creationId xmlns:a16="http://schemas.microsoft.com/office/drawing/2014/main" id="{C17771C8-4A45-4B99-9847-07FC12A196F0}"/>
              </a:ext>
            </a:extLst>
          </p:cNvPr>
          <p:cNvSpPr/>
          <p:nvPr/>
        </p:nvSpPr>
        <p:spPr>
          <a:xfrm>
            <a:off x="863600" y="5016500"/>
            <a:ext cx="3238500" cy="825500"/>
          </a:xfrm>
          <a:prstGeom prst="roundRect">
            <a:avLst/>
          </a:prstGeom>
          <a:solidFill>
            <a:srgbClr val="0D1B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5" name="Dikdörtgen 24">
            <a:extLst>
              <a:ext uri="{FF2B5EF4-FFF2-40B4-BE49-F238E27FC236}">
                <a16:creationId xmlns:a16="http://schemas.microsoft.com/office/drawing/2014/main" id="{C4DBD6A3-D98E-4919-9E9A-1E5CAD092963}"/>
              </a:ext>
            </a:extLst>
          </p:cNvPr>
          <p:cNvSpPr/>
          <p:nvPr/>
        </p:nvSpPr>
        <p:spPr>
          <a:xfrm>
            <a:off x="863600" y="5016500"/>
            <a:ext cx="3238500" cy="381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BD18EBA-CF6B-4987-8A3B-751E8DAE84CD}"/>
              </a:ext>
            </a:extLst>
          </p:cNvPr>
          <p:cNvSpPr/>
          <p:nvPr/>
        </p:nvSpPr>
        <p:spPr>
          <a:xfrm>
            <a:off x="990600" y="5219700"/>
            <a:ext cx="381000" cy="381000"/>
          </a:xfrm>
          <a:prstGeom prst="ellipse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tr-TR" sz="1600" b="1">
                <a:solidFill>
                  <a:srgbClr val="FFFFFF"/>
                </a:solidFill>
                <a:latin typeface="Segoe UI"/>
                <a:cs typeface="Segoe UI"/>
              </a:rPr>
              <a:t>1</a:t>
            </a:r>
          </a:p>
        </p:txBody>
      </p: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9CC21AF6-7EBC-4836-A25E-108A9C3E5364}"/>
              </a:ext>
            </a:extLst>
          </p:cNvPr>
          <p:cNvSpPr txBox="1"/>
          <p:nvPr/>
        </p:nvSpPr>
        <p:spPr>
          <a:xfrm>
            <a:off x="1473200" y="5168900"/>
            <a:ext cx="2476500" cy="609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FFFFFF"/>
                </a:solidFill>
                <a:latin typeface="Segoe UI"/>
                <a:cs typeface="Segoe UI"/>
              </a:rPr>
              <a:t>Mevcut RFC'lerin
canlı ortama alınması</a:t>
            </a:r>
          </a:p>
        </p:txBody>
      </p:sp>
      <p:sp>
        <p:nvSpPr>
          <p:cNvPr id="28" name="Dikdörtgen: Köşeleri Yuvarlatılmış 27">
            <a:extLst>
              <a:ext uri="{FF2B5EF4-FFF2-40B4-BE49-F238E27FC236}">
                <a16:creationId xmlns:a16="http://schemas.microsoft.com/office/drawing/2014/main" id="{DA8AF944-CF47-4247-8CF4-3480C3D82CE0}"/>
              </a:ext>
            </a:extLst>
          </p:cNvPr>
          <p:cNvSpPr/>
          <p:nvPr/>
        </p:nvSpPr>
        <p:spPr>
          <a:xfrm>
            <a:off x="4381500" y="5016500"/>
            <a:ext cx="3238500" cy="825500"/>
          </a:xfrm>
          <a:prstGeom prst="roundRect">
            <a:avLst/>
          </a:prstGeom>
          <a:solidFill>
            <a:srgbClr val="0D1B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9" name="Dikdörtgen 28">
            <a:extLst>
              <a:ext uri="{FF2B5EF4-FFF2-40B4-BE49-F238E27FC236}">
                <a16:creationId xmlns:a16="http://schemas.microsoft.com/office/drawing/2014/main" id="{633F9294-28CF-434A-83BF-E183243F4986}"/>
              </a:ext>
            </a:extLst>
          </p:cNvPr>
          <p:cNvSpPr/>
          <p:nvPr/>
        </p:nvSpPr>
        <p:spPr>
          <a:xfrm>
            <a:off x="4381500" y="5016500"/>
            <a:ext cx="3238500" cy="38100"/>
          </a:xfrm>
          <a:prstGeom prst="rect">
            <a:avLst/>
          </a:prstGeom>
          <a:solidFill>
            <a:srgbClr val="06D6A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4EEBB7F-2D43-476C-A165-439DEAAE4D06}"/>
              </a:ext>
            </a:extLst>
          </p:cNvPr>
          <p:cNvSpPr/>
          <p:nvPr/>
        </p:nvSpPr>
        <p:spPr>
          <a:xfrm>
            <a:off x="4508500" y="5219700"/>
            <a:ext cx="381000" cy="381000"/>
          </a:xfrm>
          <a:prstGeom prst="ellipse">
            <a:avLst/>
          </a:prstGeom>
          <a:solidFill>
            <a:srgbClr val="06D6A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tr-TR" sz="1600" b="1">
                <a:solidFill>
                  <a:srgbClr val="FFFFFF"/>
                </a:solidFill>
                <a:latin typeface="Segoe UI"/>
                <a:cs typeface="Segoe UI"/>
              </a:rPr>
              <a:t>2</a:t>
            </a:r>
          </a:p>
        </p:txBody>
      </p:sp>
      <p:sp>
        <p:nvSpPr>
          <p:cNvPr id="31" name="Metin kutusu 30">
            <a:extLst>
              <a:ext uri="{FF2B5EF4-FFF2-40B4-BE49-F238E27FC236}">
                <a16:creationId xmlns:a16="http://schemas.microsoft.com/office/drawing/2014/main" id="{8C8C4856-30A7-463D-881C-5841F20AB65F}"/>
              </a:ext>
            </a:extLst>
          </p:cNvPr>
          <p:cNvSpPr txBox="1"/>
          <p:nvPr/>
        </p:nvSpPr>
        <p:spPr>
          <a:xfrm>
            <a:off x="4991100" y="5168900"/>
            <a:ext cx="2476500" cy="609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FFFFFF"/>
                </a:solidFill>
                <a:latin typeface="Segoe UI"/>
                <a:cs typeface="Segoe UI"/>
              </a:rPr>
              <a:t>Müşteri onboarding
süreci başlatma</a:t>
            </a:r>
          </a:p>
        </p:txBody>
      </p:sp>
      <p:sp>
        <p:nvSpPr>
          <p:cNvPr id="32" name="Dikdörtgen: Köşeleri Yuvarlatılmış 31">
            <a:extLst>
              <a:ext uri="{FF2B5EF4-FFF2-40B4-BE49-F238E27FC236}">
                <a16:creationId xmlns:a16="http://schemas.microsoft.com/office/drawing/2014/main" id="{9F3EDEB7-D106-4D61-8BA2-F0AC60588EAB}"/>
              </a:ext>
            </a:extLst>
          </p:cNvPr>
          <p:cNvSpPr/>
          <p:nvPr/>
        </p:nvSpPr>
        <p:spPr>
          <a:xfrm>
            <a:off x="7899400" y="5016500"/>
            <a:ext cx="3238500" cy="825500"/>
          </a:xfrm>
          <a:prstGeom prst="roundRect">
            <a:avLst/>
          </a:prstGeom>
          <a:solidFill>
            <a:srgbClr val="0D1B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3" name="Dikdörtgen 32">
            <a:extLst>
              <a:ext uri="{FF2B5EF4-FFF2-40B4-BE49-F238E27FC236}">
                <a16:creationId xmlns:a16="http://schemas.microsoft.com/office/drawing/2014/main" id="{884AA183-8EDF-46BB-A9AA-F9B2558B4072}"/>
              </a:ext>
            </a:extLst>
          </p:cNvPr>
          <p:cNvSpPr/>
          <p:nvPr/>
        </p:nvSpPr>
        <p:spPr>
          <a:xfrm>
            <a:off x="7899400" y="5016500"/>
            <a:ext cx="3238500" cy="38100"/>
          </a:xfrm>
          <a:prstGeom prst="rect">
            <a:avLst/>
          </a:prstGeom>
          <a:solidFill>
            <a:srgbClr val="FFD16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275A8CD3-F73F-42B3-A5BD-560E63FBAC34}"/>
              </a:ext>
            </a:extLst>
          </p:cNvPr>
          <p:cNvSpPr/>
          <p:nvPr/>
        </p:nvSpPr>
        <p:spPr>
          <a:xfrm>
            <a:off x="8026400" y="5219700"/>
            <a:ext cx="381000" cy="381000"/>
          </a:xfrm>
          <a:prstGeom prst="ellipse">
            <a:avLst/>
          </a:prstGeom>
          <a:solidFill>
            <a:srgbClr val="FFD16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tr-TR" sz="1600" b="1">
                <a:solidFill>
                  <a:srgbClr val="FFFFFF"/>
                </a:solidFill>
                <a:latin typeface="Segoe UI"/>
                <a:cs typeface="Segoe UI"/>
              </a:rPr>
              <a:t>3</a:t>
            </a:r>
          </a:p>
        </p:txBody>
      </p:sp>
      <p:sp>
        <p:nvSpPr>
          <p:cNvPr id="35" name="Metin kutusu 34">
            <a:extLst>
              <a:ext uri="{FF2B5EF4-FFF2-40B4-BE49-F238E27FC236}">
                <a16:creationId xmlns:a16="http://schemas.microsoft.com/office/drawing/2014/main" id="{65EB04EE-4E89-439A-AF74-3EB3ACEEEF1E}"/>
              </a:ext>
            </a:extLst>
          </p:cNvPr>
          <p:cNvSpPr txBox="1"/>
          <p:nvPr/>
        </p:nvSpPr>
        <p:spPr>
          <a:xfrm>
            <a:off x="8509000" y="5168900"/>
            <a:ext cx="2476500" cy="609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FFFFFF"/>
                </a:solidFill>
                <a:latin typeface="Segoe UI"/>
                <a:cs typeface="Segoe UI"/>
              </a:rPr>
              <a:t>SDK Generator
(TypeScript/Python)</a:t>
            </a:r>
          </a:p>
        </p:txBody>
      </p:sp>
      <p:sp>
        <p:nvSpPr>
          <p:cNvPr id="36" name="Dikdörtgen 35">
            <a:extLst>
              <a:ext uri="{FF2B5EF4-FFF2-40B4-BE49-F238E27FC236}">
                <a16:creationId xmlns:a16="http://schemas.microsoft.com/office/drawing/2014/main" id="{A2067A75-A64A-4733-A2EF-8A2C48F59924}"/>
              </a:ext>
            </a:extLst>
          </p:cNvPr>
          <p:cNvSpPr/>
          <p:nvPr/>
        </p:nvSpPr>
        <p:spPr>
          <a:xfrm>
            <a:off x="0" y="6731000"/>
            <a:ext cx="12192000" cy="635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2773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D7071B8-A54C-4746-9B1C-14E92BE35D9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B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258B40AB-B9AA-45D0-B703-75FD48FA1BF4}"/>
              </a:ext>
            </a:extLst>
          </p:cNvPr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FF6B3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8D9F6E35-2B38-4B85-B66D-A8A1860E7A7F}"/>
              </a:ext>
            </a:extLst>
          </p:cNvPr>
          <p:cNvSpPr txBox="1"/>
          <p:nvPr/>
        </p:nvSpPr>
        <p:spPr>
          <a:xfrm>
            <a:off x="609600" y="381000"/>
            <a:ext cx="11049000" cy="635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2800" b="1">
                <a:solidFill>
                  <a:srgbClr val="FFFFFF"/>
                </a:solidFill>
                <a:latin typeface="Segoe UI"/>
                <a:cs typeface="Segoe UI"/>
              </a:rPr>
              <a:t>Neden Bu Projeye İhtiyaç Duyduk?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D478AFE9-6473-40CF-A7EA-2E711E009999}"/>
              </a:ext>
            </a:extLst>
          </p:cNvPr>
          <p:cNvSpPr/>
          <p:nvPr/>
        </p:nvSpPr>
        <p:spPr>
          <a:xfrm>
            <a:off x="609600" y="1079500"/>
            <a:ext cx="1524000" cy="381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6" name="Dikdörtgen: Köşeleri Yuvarlatılmış 5">
            <a:extLst>
              <a:ext uri="{FF2B5EF4-FFF2-40B4-BE49-F238E27FC236}">
                <a16:creationId xmlns:a16="http://schemas.microsoft.com/office/drawing/2014/main" id="{E2A4D726-B712-46BC-91C6-C9FF7B7764B8}"/>
              </a:ext>
            </a:extLst>
          </p:cNvPr>
          <p:cNvSpPr/>
          <p:nvPr/>
        </p:nvSpPr>
        <p:spPr>
          <a:xfrm>
            <a:off x="609600" y="1397000"/>
            <a:ext cx="5270500" cy="2286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7C11BA2D-FB06-425A-8D30-4DFE70D2ECD1}"/>
              </a:ext>
            </a:extLst>
          </p:cNvPr>
          <p:cNvSpPr/>
          <p:nvPr/>
        </p:nvSpPr>
        <p:spPr>
          <a:xfrm>
            <a:off x="609600" y="1397000"/>
            <a:ext cx="5270500" cy="50800"/>
          </a:xfrm>
          <a:prstGeom prst="rect">
            <a:avLst/>
          </a:prstGeom>
          <a:solidFill>
            <a:srgbClr val="FF6B3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D3EE01D3-A216-42DA-BF64-AD093543E354}"/>
              </a:ext>
            </a:extLst>
          </p:cNvPr>
          <p:cNvSpPr txBox="1"/>
          <p:nvPr/>
        </p:nvSpPr>
        <p:spPr>
          <a:xfrm>
            <a:off x="838200" y="1625600"/>
            <a:ext cx="4813300" cy="381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600" b="1">
                <a:solidFill>
                  <a:srgbClr val="FFFFFF"/>
                </a:solidFill>
                <a:latin typeface="Segoe UI"/>
                <a:cs typeface="Segoe UI"/>
              </a:rPr>
              <a:t>Her Servis İçin Ayrı Geliştirme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2BE877F8-0CE4-4935-B2FF-0EFDE1962F59}"/>
              </a:ext>
            </a:extLst>
          </p:cNvPr>
          <p:cNvSpPr txBox="1"/>
          <p:nvPr/>
        </p:nvSpPr>
        <p:spPr>
          <a:xfrm>
            <a:off x="838200" y="2095500"/>
            <a:ext cx="4813300" cy="1397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Yeni bir SAP RFC'yi dış sisteme açmak için her seferinde ayrı kod yazılıp deploy ediliyordu.</a:t>
            </a:r>
          </a:p>
        </p:txBody>
      </p:sp>
      <p:sp>
        <p:nvSpPr>
          <p:cNvPr id="10" name="Dikdörtgen: Köşeleri Yuvarlatılmış 9">
            <a:extLst>
              <a:ext uri="{FF2B5EF4-FFF2-40B4-BE49-F238E27FC236}">
                <a16:creationId xmlns:a16="http://schemas.microsoft.com/office/drawing/2014/main" id="{506BC720-7998-47EB-967D-435DDE5D8B9C}"/>
              </a:ext>
            </a:extLst>
          </p:cNvPr>
          <p:cNvSpPr/>
          <p:nvPr/>
        </p:nvSpPr>
        <p:spPr>
          <a:xfrm>
            <a:off x="6261100" y="1397000"/>
            <a:ext cx="5270500" cy="2286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D66B52F7-F663-4801-97EC-2DFF0581EE55}"/>
              </a:ext>
            </a:extLst>
          </p:cNvPr>
          <p:cNvSpPr/>
          <p:nvPr/>
        </p:nvSpPr>
        <p:spPr>
          <a:xfrm>
            <a:off x="6261100" y="1397000"/>
            <a:ext cx="5270500" cy="50800"/>
          </a:xfrm>
          <a:prstGeom prst="rect">
            <a:avLst/>
          </a:prstGeom>
          <a:solidFill>
            <a:srgbClr val="FFD16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5842957D-0C7F-463B-918E-881CB5A84E8F}"/>
              </a:ext>
            </a:extLst>
          </p:cNvPr>
          <p:cNvSpPr txBox="1"/>
          <p:nvPr/>
        </p:nvSpPr>
        <p:spPr>
          <a:xfrm>
            <a:off x="6489700" y="1625600"/>
            <a:ext cx="4813300" cy="381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600" b="1">
                <a:solidFill>
                  <a:srgbClr val="FFFFFF"/>
                </a:solidFill>
                <a:latin typeface="Segoe UI"/>
                <a:cs typeface="Segoe UI"/>
              </a:rPr>
              <a:t>Yavaşlık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88538004-7CE7-4C2C-A771-D846A6ED943B}"/>
              </a:ext>
            </a:extLst>
          </p:cNvPr>
          <p:cNvSpPr txBox="1"/>
          <p:nvPr/>
        </p:nvSpPr>
        <p:spPr>
          <a:xfrm>
            <a:off x="6489700" y="2095500"/>
            <a:ext cx="4813300" cy="1397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Yeni bir servisi canlıya almak haftalar sürüyordu. Geliştirme, test, deployment her seferinde tekrarlanıyordu.</a:t>
            </a:r>
          </a:p>
        </p:txBody>
      </p:sp>
      <p:sp>
        <p:nvSpPr>
          <p:cNvPr id="14" name="Dikdörtgen: Köşeleri Yuvarlatılmış 13">
            <a:extLst>
              <a:ext uri="{FF2B5EF4-FFF2-40B4-BE49-F238E27FC236}">
                <a16:creationId xmlns:a16="http://schemas.microsoft.com/office/drawing/2014/main" id="{95A5C154-7F55-44FC-8789-7697DD10190A}"/>
              </a:ext>
            </a:extLst>
          </p:cNvPr>
          <p:cNvSpPr/>
          <p:nvPr/>
        </p:nvSpPr>
        <p:spPr>
          <a:xfrm>
            <a:off x="609600" y="3937000"/>
            <a:ext cx="5270500" cy="2286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5" name="Dikdörtgen 14">
            <a:extLst>
              <a:ext uri="{FF2B5EF4-FFF2-40B4-BE49-F238E27FC236}">
                <a16:creationId xmlns:a16="http://schemas.microsoft.com/office/drawing/2014/main" id="{F31C1885-2BC3-4B6B-B97E-C4D163D18790}"/>
              </a:ext>
            </a:extLst>
          </p:cNvPr>
          <p:cNvSpPr/>
          <p:nvPr/>
        </p:nvSpPr>
        <p:spPr>
          <a:xfrm>
            <a:off x="609600" y="3937000"/>
            <a:ext cx="5270500" cy="50800"/>
          </a:xfrm>
          <a:prstGeom prst="rect">
            <a:avLst/>
          </a:prstGeom>
          <a:solidFill>
            <a:srgbClr val="FF6B3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03037196-B50D-413B-9EE1-463C112383E5}"/>
              </a:ext>
            </a:extLst>
          </p:cNvPr>
          <p:cNvSpPr txBox="1"/>
          <p:nvPr/>
        </p:nvSpPr>
        <p:spPr>
          <a:xfrm>
            <a:off x="838200" y="4165600"/>
            <a:ext cx="4813300" cy="381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600" b="1">
                <a:solidFill>
                  <a:srgbClr val="FFFFFF"/>
                </a:solidFill>
                <a:latin typeface="Segoe UI"/>
                <a:cs typeface="Segoe UI"/>
              </a:rPr>
              <a:t>Güvenlik Riskleri</a:t>
            </a:r>
          </a:p>
        </p:txBody>
      </p:sp>
      <p:sp>
        <p:nvSpPr>
          <p:cNvPr id="17" name="Metin kutusu 16">
            <a:extLst>
              <a:ext uri="{FF2B5EF4-FFF2-40B4-BE49-F238E27FC236}">
                <a16:creationId xmlns:a16="http://schemas.microsoft.com/office/drawing/2014/main" id="{89694B56-4323-48DC-9B98-F85547BACD6C}"/>
              </a:ext>
            </a:extLst>
          </p:cNvPr>
          <p:cNvSpPr txBox="1"/>
          <p:nvPr/>
        </p:nvSpPr>
        <p:spPr>
          <a:xfrm>
            <a:off x="838200" y="4635500"/>
            <a:ext cx="4813300" cy="1397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Müşteri izolasyonu, istek limitleme, IP kontrolü gibi güvenlik önlemleri manuel yönetiliyordu.</a:t>
            </a:r>
          </a:p>
        </p:txBody>
      </p:sp>
      <p:sp>
        <p:nvSpPr>
          <p:cNvPr id="18" name="Dikdörtgen: Köşeleri Yuvarlatılmış 17">
            <a:extLst>
              <a:ext uri="{FF2B5EF4-FFF2-40B4-BE49-F238E27FC236}">
                <a16:creationId xmlns:a16="http://schemas.microsoft.com/office/drawing/2014/main" id="{6ABD721C-6B28-4ED2-8E79-39DA637834B9}"/>
              </a:ext>
            </a:extLst>
          </p:cNvPr>
          <p:cNvSpPr/>
          <p:nvPr/>
        </p:nvSpPr>
        <p:spPr>
          <a:xfrm>
            <a:off x="6261100" y="3937000"/>
            <a:ext cx="5270500" cy="2286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9" name="Dikdörtgen 18">
            <a:extLst>
              <a:ext uri="{FF2B5EF4-FFF2-40B4-BE49-F238E27FC236}">
                <a16:creationId xmlns:a16="http://schemas.microsoft.com/office/drawing/2014/main" id="{444B68D9-8781-4715-A9D5-65826FFB2AAE}"/>
              </a:ext>
            </a:extLst>
          </p:cNvPr>
          <p:cNvSpPr/>
          <p:nvPr/>
        </p:nvSpPr>
        <p:spPr>
          <a:xfrm>
            <a:off x="6261100" y="3937000"/>
            <a:ext cx="5270500" cy="50800"/>
          </a:xfrm>
          <a:prstGeom prst="rect">
            <a:avLst/>
          </a:prstGeom>
          <a:solidFill>
            <a:srgbClr val="FFD16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121CF4F6-D2DF-433E-AAB3-A70D9C5447CB}"/>
              </a:ext>
            </a:extLst>
          </p:cNvPr>
          <p:cNvSpPr txBox="1"/>
          <p:nvPr/>
        </p:nvSpPr>
        <p:spPr>
          <a:xfrm>
            <a:off x="6489700" y="4165600"/>
            <a:ext cx="4813300" cy="381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600" b="1">
                <a:solidFill>
                  <a:srgbClr val="FFFFFF"/>
                </a:solidFill>
                <a:latin typeface="Segoe UI"/>
                <a:cs typeface="Segoe UI"/>
              </a:rPr>
              <a:t>Dokümantasyon Eksikliği</a:t>
            </a:r>
          </a:p>
        </p:txBody>
      </p:sp>
      <p:sp>
        <p:nvSpPr>
          <p:cNvPr id="21" name="Metin kutusu 20">
            <a:extLst>
              <a:ext uri="{FF2B5EF4-FFF2-40B4-BE49-F238E27FC236}">
                <a16:creationId xmlns:a16="http://schemas.microsoft.com/office/drawing/2014/main" id="{BE93B9DD-4830-4226-8216-D3BC1C6A2238}"/>
              </a:ext>
            </a:extLst>
          </p:cNvPr>
          <p:cNvSpPr txBox="1"/>
          <p:nvPr/>
        </p:nvSpPr>
        <p:spPr>
          <a:xfrm>
            <a:off x="6489700" y="4635500"/>
            <a:ext cx="4813300" cy="1397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Müşteriler API'leri nasıl kullanacaklarını bilemiyorlardı. Entegrasyon süreçleri uzun ve hataya açıktı.</a:t>
            </a:r>
          </a:p>
        </p:txBody>
      </p:sp>
      <p:sp>
        <p:nvSpPr>
          <p:cNvPr id="22" name="Dikdörtgen 21">
            <a:extLst>
              <a:ext uri="{FF2B5EF4-FFF2-40B4-BE49-F238E27FC236}">
                <a16:creationId xmlns:a16="http://schemas.microsoft.com/office/drawing/2014/main" id="{4EBC0892-42FF-4053-9CC7-8706906080B1}"/>
              </a:ext>
            </a:extLst>
          </p:cNvPr>
          <p:cNvSpPr/>
          <p:nvPr/>
        </p:nvSpPr>
        <p:spPr>
          <a:xfrm>
            <a:off x="0" y="6731000"/>
            <a:ext cx="12192000" cy="635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6853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0A9BDC9-0260-44AC-BBFA-DE324A8391B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B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4B66E810-1D95-4510-9CF2-F64FC8B62338}"/>
              </a:ext>
            </a:extLst>
          </p:cNvPr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06D6A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B109B949-5DCB-4DAA-84B8-56FDF5EE3794}"/>
              </a:ext>
            </a:extLst>
          </p:cNvPr>
          <p:cNvSpPr txBox="1"/>
          <p:nvPr/>
        </p:nvSpPr>
        <p:spPr>
          <a:xfrm>
            <a:off x="609600" y="381000"/>
            <a:ext cx="11049000" cy="635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2800" b="1">
                <a:solidFill>
                  <a:srgbClr val="FFFFFF"/>
                </a:solidFill>
                <a:latin typeface="Segoe UI"/>
                <a:cs typeface="Segoe UI"/>
              </a:rPr>
              <a:t>Çözümümüz — Tek Platform, Sınırsız Servis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595589B1-22BD-4222-8848-0C2A3D622E75}"/>
              </a:ext>
            </a:extLst>
          </p:cNvPr>
          <p:cNvSpPr/>
          <p:nvPr/>
        </p:nvSpPr>
        <p:spPr>
          <a:xfrm>
            <a:off x="609600" y="1079500"/>
            <a:ext cx="1524000" cy="38100"/>
          </a:xfrm>
          <a:prstGeom prst="rect">
            <a:avLst/>
          </a:prstGeom>
          <a:solidFill>
            <a:srgbClr val="06D6A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6" name="Dikdörtgen: Köşeleri Yuvarlatılmış 5">
            <a:extLst>
              <a:ext uri="{FF2B5EF4-FFF2-40B4-BE49-F238E27FC236}">
                <a16:creationId xmlns:a16="http://schemas.microsoft.com/office/drawing/2014/main" id="{934B1D5C-0A54-4C6A-B5CC-EF3978AB7F99}"/>
              </a:ext>
            </a:extLst>
          </p:cNvPr>
          <p:cNvSpPr/>
          <p:nvPr/>
        </p:nvSpPr>
        <p:spPr>
          <a:xfrm>
            <a:off x="609600" y="1397000"/>
            <a:ext cx="2476500" cy="2667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A68F19F-F328-4A27-B8F2-05001F976DD8}"/>
              </a:ext>
            </a:extLst>
          </p:cNvPr>
          <p:cNvSpPr/>
          <p:nvPr/>
        </p:nvSpPr>
        <p:spPr>
          <a:xfrm>
            <a:off x="1562100" y="1600200"/>
            <a:ext cx="558800" cy="558800"/>
          </a:xfrm>
          <a:prstGeom prst="ellipse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tr-TR" sz="2000" b="1">
                <a:solidFill>
                  <a:srgbClr val="FFFFFF"/>
                </a:solidFill>
                <a:latin typeface="Segoe UI"/>
                <a:cs typeface="Segoe UI"/>
              </a:rPr>
              <a:t>1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1741F739-03A5-48BB-9B2C-1C068897497B}"/>
              </a:ext>
            </a:extLst>
          </p:cNvPr>
          <p:cNvSpPr txBox="1"/>
          <p:nvPr/>
        </p:nvSpPr>
        <p:spPr>
          <a:xfrm>
            <a:off x="736600" y="2311400"/>
            <a:ext cx="2222500" cy="355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700" b="1">
                <a:solidFill>
                  <a:srgbClr val="00B4D8"/>
                </a:solidFill>
                <a:latin typeface="Segoe UI"/>
                <a:cs typeface="Segoe UI"/>
              </a:rPr>
              <a:t>Keşfet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F85202F7-C0C8-4323-B338-895A5C4434F5}"/>
              </a:ext>
            </a:extLst>
          </p:cNvPr>
          <p:cNvSpPr txBox="1"/>
          <p:nvPr/>
        </p:nvSpPr>
        <p:spPr>
          <a:xfrm>
            <a:off x="736600" y="2768600"/>
            <a:ext cx="2222500" cy="1079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da-DK" sz="1400">
                <a:solidFill>
                  <a:srgbClr val="B0BEC5"/>
                </a:solidFill>
                <a:latin typeface="Segoe UI"/>
                <a:cs typeface="Segoe UI"/>
              </a:rPr>
              <a:t>Admin panelden SAP'taki
RFC'yi keşfet</a:t>
            </a:r>
            <a:endParaRPr lang="tr-TR" sz="1400">
              <a:solidFill>
                <a:srgbClr val="B0BEC5"/>
              </a:solidFill>
              <a:latin typeface="Segoe UI"/>
              <a:cs typeface="Segoe UI"/>
            </a:endParaRPr>
          </a:p>
        </p:txBody>
      </p:sp>
      <p:sp>
        <p:nvSpPr>
          <p:cNvPr id="10" name="Ok: Sağ 9">
            <a:extLst>
              <a:ext uri="{FF2B5EF4-FFF2-40B4-BE49-F238E27FC236}">
                <a16:creationId xmlns:a16="http://schemas.microsoft.com/office/drawing/2014/main" id="{D2D3C39C-F624-4D65-937E-1898C8F3EB35}"/>
              </a:ext>
            </a:extLst>
          </p:cNvPr>
          <p:cNvSpPr/>
          <p:nvPr/>
        </p:nvSpPr>
        <p:spPr>
          <a:xfrm>
            <a:off x="3124200" y="2603500"/>
            <a:ext cx="203200" cy="254000"/>
          </a:xfrm>
          <a:prstGeom prst="rightArrow">
            <a:avLst/>
          </a:prstGeom>
          <a:solidFill>
            <a:srgbClr val="4A556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1" name="Dikdörtgen: Köşeleri Yuvarlatılmış 10">
            <a:extLst>
              <a:ext uri="{FF2B5EF4-FFF2-40B4-BE49-F238E27FC236}">
                <a16:creationId xmlns:a16="http://schemas.microsoft.com/office/drawing/2014/main" id="{8DAA2996-03EA-474C-B02E-1B464B84C556}"/>
              </a:ext>
            </a:extLst>
          </p:cNvPr>
          <p:cNvSpPr/>
          <p:nvPr/>
        </p:nvSpPr>
        <p:spPr>
          <a:xfrm>
            <a:off x="3365500" y="1397000"/>
            <a:ext cx="2476500" cy="2667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3FD1B5E-0A78-43E6-B9F3-50538F20E80B}"/>
              </a:ext>
            </a:extLst>
          </p:cNvPr>
          <p:cNvSpPr/>
          <p:nvPr/>
        </p:nvSpPr>
        <p:spPr>
          <a:xfrm>
            <a:off x="4318000" y="1600200"/>
            <a:ext cx="558800" cy="558800"/>
          </a:xfrm>
          <a:prstGeom prst="ellipse">
            <a:avLst/>
          </a:prstGeom>
          <a:solidFill>
            <a:srgbClr val="48CAE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tr-TR" sz="2000" b="1">
                <a:solidFill>
                  <a:srgbClr val="FFFFFF"/>
                </a:solidFill>
                <a:latin typeface="Segoe UI"/>
                <a:cs typeface="Segoe UI"/>
              </a:rPr>
              <a:t>2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07562CA2-03A3-4D13-8F17-7A3AE18D1B7E}"/>
              </a:ext>
            </a:extLst>
          </p:cNvPr>
          <p:cNvSpPr txBox="1"/>
          <p:nvPr/>
        </p:nvSpPr>
        <p:spPr>
          <a:xfrm>
            <a:off x="3492500" y="2311400"/>
            <a:ext cx="2222500" cy="355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700" b="1">
                <a:solidFill>
                  <a:srgbClr val="48CAE4"/>
                </a:solidFill>
                <a:latin typeface="Segoe UI"/>
                <a:cs typeface="Segoe UI"/>
              </a:rPr>
              <a:t>Eşle</a:t>
            </a: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6AFB87E7-D660-4927-B7D9-8631B50353F7}"/>
              </a:ext>
            </a:extLst>
          </p:cNvPr>
          <p:cNvSpPr txBox="1"/>
          <p:nvPr/>
        </p:nvSpPr>
        <p:spPr>
          <a:xfrm>
            <a:off x="3492500" y="2768600"/>
            <a:ext cx="2222500" cy="1079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Alan eşlemelerini yap
(AI destekli)</a:t>
            </a:r>
          </a:p>
        </p:txBody>
      </p:sp>
      <p:sp>
        <p:nvSpPr>
          <p:cNvPr id="15" name="Ok: Sağ 14">
            <a:extLst>
              <a:ext uri="{FF2B5EF4-FFF2-40B4-BE49-F238E27FC236}">
                <a16:creationId xmlns:a16="http://schemas.microsoft.com/office/drawing/2014/main" id="{3D644C05-2438-46B2-8F36-B909D2C69C69}"/>
              </a:ext>
            </a:extLst>
          </p:cNvPr>
          <p:cNvSpPr/>
          <p:nvPr/>
        </p:nvSpPr>
        <p:spPr>
          <a:xfrm>
            <a:off x="5880100" y="2603500"/>
            <a:ext cx="203200" cy="254000"/>
          </a:xfrm>
          <a:prstGeom prst="rightArrow">
            <a:avLst/>
          </a:prstGeom>
          <a:solidFill>
            <a:srgbClr val="4A556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6" name="Dikdörtgen: Köşeleri Yuvarlatılmış 15">
            <a:extLst>
              <a:ext uri="{FF2B5EF4-FFF2-40B4-BE49-F238E27FC236}">
                <a16:creationId xmlns:a16="http://schemas.microsoft.com/office/drawing/2014/main" id="{96AC8E58-5EF9-4127-BE35-04EACA3D7362}"/>
              </a:ext>
            </a:extLst>
          </p:cNvPr>
          <p:cNvSpPr/>
          <p:nvPr/>
        </p:nvSpPr>
        <p:spPr>
          <a:xfrm>
            <a:off x="6121400" y="1397000"/>
            <a:ext cx="2476500" cy="2667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7B1592C-B855-4B10-BAF0-CC7713529F03}"/>
              </a:ext>
            </a:extLst>
          </p:cNvPr>
          <p:cNvSpPr/>
          <p:nvPr/>
        </p:nvSpPr>
        <p:spPr>
          <a:xfrm>
            <a:off x="7073900" y="1600200"/>
            <a:ext cx="558800" cy="558800"/>
          </a:xfrm>
          <a:prstGeom prst="ellipse">
            <a:avLst/>
          </a:prstGeom>
          <a:solidFill>
            <a:srgbClr val="06D6A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tr-TR" sz="2000" b="1">
                <a:solidFill>
                  <a:srgbClr val="FFFFFF"/>
                </a:solidFill>
                <a:latin typeface="Segoe UI"/>
                <a:cs typeface="Segoe UI"/>
              </a:rPr>
              <a:t>3</a:t>
            </a:r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EE1998E8-C5F0-47D5-995F-B5340696983B}"/>
              </a:ext>
            </a:extLst>
          </p:cNvPr>
          <p:cNvSpPr txBox="1"/>
          <p:nvPr/>
        </p:nvSpPr>
        <p:spPr>
          <a:xfrm>
            <a:off x="6248400" y="2311400"/>
            <a:ext cx="2222500" cy="355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700" b="1">
                <a:solidFill>
                  <a:srgbClr val="06D6A0"/>
                </a:solidFill>
                <a:latin typeface="Segoe UI"/>
                <a:cs typeface="Segoe UI"/>
              </a:rPr>
              <a:t>Yetkilendir</a:t>
            </a:r>
          </a:p>
        </p:txBody>
      </p:sp>
      <p:sp>
        <p:nvSpPr>
          <p:cNvPr id="19" name="Metin kutusu 18">
            <a:extLst>
              <a:ext uri="{FF2B5EF4-FFF2-40B4-BE49-F238E27FC236}">
                <a16:creationId xmlns:a16="http://schemas.microsoft.com/office/drawing/2014/main" id="{BC13A6C9-9398-4587-8002-D7AA250ACC67}"/>
              </a:ext>
            </a:extLst>
          </p:cNvPr>
          <p:cNvSpPr txBox="1"/>
          <p:nvPr/>
        </p:nvSpPr>
        <p:spPr>
          <a:xfrm>
            <a:off x="6248400" y="2768600"/>
            <a:ext cx="2222500" cy="1079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Müşteriye API key
oluştur ve izin ver</a:t>
            </a:r>
          </a:p>
        </p:txBody>
      </p:sp>
      <p:sp>
        <p:nvSpPr>
          <p:cNvPr id="20" name="Ok: Sağ 19">
            <a:extLst>
              <a:ext uri="{FF2B5EF4-FFF2-40B4-BE49-F238E27FC236}">
                <a16:creationId xmlns:a16="http://schemas.microsoft.com/office/drawing/2014/main" id="{13A503D0-61E4-432C-B098-93144E2C19D6}"/>
              </a:ext>
            </a:extLst>
          </p:cNvPr>
          <p:cNvSpPr/>
          <p:nvPr/>
        </p:nvSpPr>
        <p:spPr>
          <a:xfrm>
            <a:off x="8636000" y="2603500"/>
            <a:ext cx="203200" cy="254000"/>
          </a:xfrm>
          <a:prstGeom prst="rightArrow">
            <a:avLst/>
          </a:prstGeom>
          <a:solidFill>
            <a:srgbClr val="4A556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1" name="Dikdörtgen: Köşeleri Yuvarlatılmış 20">
            <a:extLst>
              <a:ext uri="{FF2B5EF4-FFF2-40B4-BE49-F238E27FC236}">
                <a16:creationId xmlns:a16="http://schemas.microsoft.com/office/drawing/2014/main" id="{C0745914-3708-4B46-9142-C42848AE516A}"/>
              </a:ext>
            </a:extLst>
          </p:cNvPr>
          <p:cNvSpPr/>
          <p:nvPr/>
        </p:nvSpPr>
        <p:spPr>
          <a:xfrm>
            <a:off x="8877300" y="1397000"/>
            <a:ext cx="2476500" cy="2667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FB7627DA-3D6E-4891-9CFF-F7ADB386431D}"/>
              </a:ext>
            </a:extLst>
          </p:cNvPr>
          <p:cNvSpPr/>
          <p:nvPr/>
        </p:nvSpPr>
        <p:spPr>
          <a:xfrm>
            <a:off x="9829800" y="1600200"/>
            <a:ext cx="558800" cy="558800"/>
          </a:xfrm>
          <a:prstGeom prst="ellipse">
            <a:avLst/>
          </a:prstGeom>
          <a:solidFill>
            <a:srgbClr val="FF6B3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tr-TR" sz="2000" b="1">
                <a:solidFill>
                  <a:srgbClr val="FFFFFF"/>
                </a:solidFill>
                <a:latin typeface="Segoe UI"/>
                <a:cs typeface="Segoe UI"/>
              </a:rPr>
              <a:t>4</a:t>
            </a:r>
          </a:p>
        </p:txBody>
      </p:sp>
      <p:sp>
        <p:nvSpPr>
          <p:cNvPr id="23" name="Metin kutusu 22">
            <a:extLst>
              <a:ext uri="{FF2B5EF4-FFF2-40B4-BE49-F238E27FC236}">
                <a16:creationId xmlns:a16="http://schemas.microsoft.com/office/drawing/2014/main" id="{4DBDE3F4-F66C-4D77-8E2A-06E07912E957}"/>
              </a:ext>
            </a:extLst>
          </p:cNvPr>
          <p:cNvSpPr txBox="1"/>
          <p:nvPr/>
        </p:nvSpPr>
        <p:spPr>
          <a:xfrm>
            <a:off x="9004300" y="2311400"/>
            <a:ext cx="2222500" cy="355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700" b="1">
                <a:solidFill>
                  <a:srgbClr val="FF6B35"/>
                </a:solidFill>
                <a:latin typeface="Segoe UI"/>
                <a:cs typeface="Segoe UI"/>
              </a:rPr>
              <a:t>Canlı!</a:t>
            </a:r>
          </a:p>
        </p:txBody>
      </p:sp>
      <p:sp>
        <p:nvSpPr>
          <p:cNvPr id="24" name="Metin kutusu 23">
            <a:extLst>
              <a:ext uri="{FF2B5EF4-FFF2-40B4-BE49-F238E27FC236}">
                <a16:creationId xmlns:a16="http://schemas.microsoft.com/office/drawing/2014/main" id="{B15D74A6-93CA-4C46-BB59-793051BDEDF1}"/>
              </a:ext>
            </a:extLst>
          </p:cNvPr>
          <p:cNvSpPr txBox="1"/>
          <p:nvPr/>
        </p:nvSpPr>
        <p:spPr>
          <a:xfrm>
            <a:off x="9004300" y="2768600"/>
            <a:ext cx="2222500" cy="1079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Servis anında
kullanıma hazır</a:t>
            </a:r>
          </a:p>
        </p:txBody>
      </p:sp>
      <p:sp>
        <p:nvSpPr>
          <p:cNvPr id="25" name="Metin kutusu 24">
            <a:extLst>
              <a:ext uri="{FF2B5EF4-FFF2-40B4-BE49-F238E27FC236}">
                <a16:creationId xmlns:a16="http://schemas.microsoft.com/office/drawing/2014/main" id="{0B190ACD-BDAF-4A0A-9822-9F9EFBDB451B}"/>
              </a:ext>
            </a:extLst>
          </p:cNvPr>
          <p:cNvSpPr txBox="1"/>
          <p:nvPr/>
        </p:nvSpPr>
        <p:spPr>
          <a:xfrm>
            <a:off x="609600" y="4381500"/>
            <a:ext cx="11049000" cy="4572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600">
                <a:solidFill>
                  <a:srgbClr val="06D6A0"/>
                </a:solidFill>
                <a:latin typeface="Segoe UI"/>
                <a:cs typeface="Segoe UI"/>
              </a:rPr>
              <a:t>Tüm yönetim admin panel üzerinden yapılır. Geliştirici müdahalesi gerekmez.</a:t>
            </a:r>
          </a:p>
        </p:txBody>
      </p:sp>
      <p:sp>
        <p:nvSpPr>
          <p:cNvPr id="26" name="Dikdörtgen: Köşeleri Yuvarlatılmış 25">
            <a:extLst>
              <a:ext uri="{FF2B5EF4-FFF2-40B4-BE49-F238E27FC236}">
                <a16:creationId xmlns:a16="http://schemas.microsoft.com/office/drawing/2014/main" id="{B7428415-8270-4125-AC88-1FC82BCBFF1C}"/>
              </a:ext>
            </a:extLst>
          </p:cNvPr>
          <p:cNvSpPr/>
          <p:nvPr/>
        </p:nvSpPr>
        <p:spPr>
          <a:xfrm>
            <a:off x="609600" y="5207000"/>
            <a:ext cx="2540000" cy="889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46A96C55-DA67-4283-81BE-2966A315F4B8}"/>
              </a:ext>
            </a:extLst>
          </p:cNvPr>
          <p:cNvSpPr txBox="1"/>
          <p:nvPr/>
        </p:nvSpPr>
        <p:spPr>
          <a:xfrm>
            <a:off x="736600" y="5308600"/>
            <a:ext cx="2286000" cy="355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2000" b="1">
                <a:solidFill>
                  <a:srgbClr val="00B4D8"/>
                </a:solidFill>
                <a:latin typeface="Segoe UI"/>
                <a:cs typeface="Segoe UI"/>
              </a:rPr>
              <a:t>5 Gün</a:t>
            </a:r>
          </a:p>
        </p:txBody>
      </p:sp>
      <p:sp>
        <p:nvSpPr>
          <p:cNvPr id="28" name="Metin kutusu 27">
            <a:extLst>
              <a:ext uri="{FF2B5EF4-FFF2-40B4-BE49-F238E27FC236}">
                <a16:creationId xmlns:a16="http://schemas.microsoft.com/office/drawing/2014/main" id="{015D24C0-FA6B-4F1C-816E-2038FCD06C52}"/>
              </a:ext>
            </a:extLst>
          </p:cNvPr>
          <p:cNvSpPr txBox="1"/>
          <p:nvPr/>
        </p:nvSpPr>
        <p:spPr>
          <a:xfrm>
            <a:off x="736600" y="5689600"/>
            <a:ext cx="2286000" cy="304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718096"/>
                </a:solidFill>
                <a:latin typeface="Segoe UI"/>
                <a:cs typeface="Segoe UI"/>
              </a:rPr>
              <a:t>Geliştirme</a:t>
            </a:r>
          </a:p>
        </p:txBody>
      </p:sp>
      <p:sp>
        <p:nvSpPr>
          <p:cNvPr id="29" name="Dikdörtgen: Köşeleri Yuvarlatılmış 28">
            <a:extLst>
              <a:ext uri="{FF2B5EF4-FFF2-40B4-BE49-F238E27FC236}">
                <a16:creationId xmlns:a16="http://schemas.microsoft.com/office/drawing/2014/main" id="{9D236529-5536-4674-987D-C7A841E2E6B4}"/>
              </a:ext>
            </a:extLst>
          </p:cNvPr>
          <p:cNvSpPr/>
          <p:nvPr/>
        </p:nvSpPr>
        <p:spPr>
          <a:xfrm>
            <a:off x="3403600" y="5207000"/>
            <a:ext cx="2540000" cy="889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0" name="Metin kutusu 29">
            <a:extLst>
              <a:ext uri="{FF2B5EF4-FFF2-40B4-BE49-F238E27FC236}">
                <a16:creationId xmlns:a16="http://schemas.microsoft.com/office/drawing/2014/main" id="{71A1A621-8CF4-49A4-AEED-C62F93512608}"/>
              </a:ext>
            </a:extLst>
          </p:cNvPr>
          <p:cNvSpPr txBox="1"/>
          <p:nvPr/>
        </p:nvSpPr>
        <p:spPr>
          <a:xfrm>
            <a:off x="3530600" y="5308600"/>
            <a:ext cx="2286000" cy="355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2000" b="1">
                <a:solidFill>
                  <a:srgbClr val="06D6A0"/>
                </a:solidFill>
                <a:latin typeface="Segoe UI"/>
                <a:cs typeface="Segoe UI"/>
              </a:rPr>
              <a:t>93</a:t>
            </a:r>
          </a:p>
        </p:txBody>
      </p:sp>
      <p:sp>
        <p:nvSpPr>
          <p:cNvPr id="31" name="Metin kutusu 30">
            <a:extLst>
              <a:ext uri="{FF2B5EF4-FFF2-40B4-BE49-F238E27FC236}">
                <a16:creationId xmlns:a16="http://schemas.microsoft.com/office/drawing/2014/main" id="{129E054B-BCF6-43F7-AE0C-A78BA76F350F}"/>
              </a:ext>
            </a:extLst>
          </p:cNvPr>
          <p:cNvSpPr txBox="1"/>
          <p:nvPr/>
        </p:nvSpPr>
        <p:spPr>
          <a:xfrm>
            <a:off x="3530600" y="5689600"/>
            <a:ext cx="2286000" cy="304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718096"/>
                </a:solidFill>
                <a:latin typeface="Segoe UI"/>
                <a:cs typeface="Segoe UI"/>
              </a:rPr>
              <a:t>API Endpoint</a:t>
            </a:r>
          </a:p>
        </p:txBody>
      </p:sp>
      <p:sp>
        <p:nvSpPr>
          <p:cNvPr id="32" name="Dikdörtgen: Köşeleri Yuvarlatılmış 31">
            <a:extLst>
              <a:ext uri="{FF2B5EF4-FFF2-40B4-BE49-F238E27FC236}">
                <a16:creationId xmlns:a16="http://schemas.microsoft.com/office/drawing/2014/main" id="{7B761F4E-E371-48A6-A6A2-8C6B068684EE}"/>
              </a:ext>
            </a:extLst>
          </p:cNvPr>
          <p:cNvSpPr/>
          <p:nvPr/>
        </p:nvSpPr>
        <p:spPr>
          <a:xfrm>
            <a:off x="6197600" y="5207000"/>
            <a:ext cx="2540000" cy="889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3" name="Metin kutusu 32">
            <a:extLst>
              <a:ext uri="{FF2B5EF4-FFF2-40B4-BE49-F238E27FC236}">
                <a16:creationId xmlns:a16="http://schemas.microsoft.com/office/drawing/2014/main" id="{63CC1CD1-87DF-4CB8-9FB2-382E8A540F82}"/>
              </a:ext>
            </a:extLst>
          </p:cNvPr>
          <p:cNvSpPr txBox="1"/>
          <p:nvPr/>
        </p:nvSpPr>
        <p:spPr>
          <a:xfrm>
            <a:off x="6324600" y="5308600"/>
            <a:ext cx="2286000" cy="355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2000" b="1">
                <a:solidFill>
                  <a:srgbClr val="FFD166"/>
                </a:solidFill>
                <a:latin typeface="Segoe UI"/>
                <a:cs typeface="Segoe UI"/>
              </a:rPr>
              <a:t>11,790 satır</a:t>
            </a:r>
          </a:p>
        </p:txBody>
      </p:sp>
      <p:sp>
        <p:nvSpPr>
          <p:cNvPr id="34" name="Metin kutusu 33">
            <a:extLst>
              <a:ext uri="{FF2B5EF4-FFF2-40B4-BE49-F238E27FC236}">
                <a16:creationId xmlns:a16="http://schemas.microsoft.com/office/drawing/2014/main" id="{9362B58B-64D7-4F8D-9CA1-B6829B5FF396}"/>
              </a:ext>
            </a:extLst>
          </p:cNvPr>
          <p:cNvSpPr txBox="1"/>
          <p:nvPr/>
        </p:nvSpPr>
        <p:spPr>
          <a:xfrm>
            <a:off x="6324600" y="5689600"/>
            <a:ext cx="2286000" cy="304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718096"/>
                </a:solidFill>
                <a:latin typeface="Segoe UI"/>
                <a:cs typeface="Segoe UI"/>
              </a:rPr>
              <a:t>Kaynak Kod</a:t>
            </a:r>
          </a:p>
        </p:txBody>
      </p:sp>
      <p:sp>
        <p:nvSpPr>
          <p:cNvPr id="35" name="Dikdörtgen: Köşeleri Yuvarlatılmış 34">
            <a:extLst>
              <a:ext uri="{FF2B5EF4-FFF2-40B4-BE49-F238E27FC236}">
                <a16:creationId xmlns:a16="http://schemas.microsoft.com/office/drawing/2014/main" id="{FE0E0B6D-2FC5-4065-9D43-C4906167E320}"/>
              </a:ext>
            </a:extLst>
          </p:cNvPr>
          <p:cNvSpPr/>
          <p:nvPr/>
        </p:nvSpPr>
        <p:spPr>
          <a:xfrm>
            <a:off x="8991600" y="5207000"/>
            <a:ext cx="2540000" cy="889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6" name="Metin kutusu 35">
            <a:extLst>
              <a:ext uri="{FF2B5EF4-FFF2-40B4-BE49-F238E27FC236}">
                <a16:creationId xmlns:a16="http://schemas.microsoft.com/office/drawing/2014/main" id="{7E20876C-3277-4FBB-A32E-CCD406767906}"/>
              </a:ext>
            </a:extLst>
          </p:cNvPr>
          <p:cNvSpPr txBox="1"/>
          <p:nvPr/>
        </p:nvSpPr>
        <p:spPr>
          <a:xfrm>
            <a:off x="9118600" y="5308600"/>
            <a:ext cx="2286000" cy="355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2000" b="1">
                <a:solidFill>
                  <a:srgbClr val="FF6B35"/>
                </a:solidFill>
                <a:latin typeface="Segoe UI"/>
                <a:cs typeface="Segoe UI"/>
              </a:rPr>
              <a:t>143</a:t>
            </a:r>
          </a:p>
        </p:txBody>
      </p:sp>
      <p:sp>
        <p:nvSpPr>
          <p:cNvPr id="37" name="Metin kutusu 36">
            <a:extLst>
              <a:ext uri="{FF2B5EF4-FFF2-40B4-BE49-F238E27FC236}">
                <a16:creationId xmlns:a16="http://schemas.microsoft.com/office/drawing/2014/main" id="{48E3FFC0-78BF-4B69-91C6-4D3D6373E532}"/>
              </a:ext>
            </a:extLst>
          </p:cNvPr>
          <p:cNvSpPr txBox="1"/>
          <p:nvPr/>
        </p:nvSpPr>
        <p:spPr>
          <a:xfrm>
            <a:off x="9118600" y="5689600"/>
            <a:ext cx="2286000" cy="304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718096"/>
                </a:solidFill>
                <a:latin typeface="Segoe UI"/>
                <a:cs typeface="Segoe UI"/>
              </a:rPr>
              <a:t>Commit</a:t>
            </a:r>
          </a:p>
        </p:txBody>
      </p:sp>
      <p:sp>
        <p:nvSpPr>
          <p:cNvPr id="38" name="Dikdörtgen 37">
            <a:extLst>
              <a:ext uri="{FF2B5EF4-FFF2-40B4-BE49-F238E27FC236}">
                <a16:creationId xmlns:a16="http://schemas.microsoft.com/office/drawing/2014/main" id="{E20BD4F2-4CB7-4328-BA4B-5F3E954CF9A4}"/>
              </a:ext>
            </a:extLst>
          </p:cNvPr>
          <p:cNvSpPr/>
          <p:nvPr/>
        </p:nvSpPr>
        <p:spPr>
          <a:xfrm>
            <a:off x="0" y="6731000"/>
            <a:ext cx="12192000" cy="635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7593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E2A3857-8EBF-42C4-9DCB-74C30EBB019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B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150A2AF6-B749-4CC8-A5A0-61D14435C80D}"/>
              </a:ext>
            </a:extLst>
          </p:cNvPr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1BD8D207-104D-4910-9672-ED231B85B12C}"/>
              </a:ext>
            </a:extLst>
          </p:cNvPr>
          <p:cNvSpPr txBox="1"/>
          <p:nvPr/>
        </p:nvSpPr>
        <p:spPr>
          <a:xfrm>
            <a:off x="609600" y="304800"/>
            <a:ext cx="11049000" cy="533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2800" b="1">
                <a:solidFill>
                  <a:srgbClr val="FFFFFF"/>
                </a:solidFill>
                <a:latin typeface="Segoe UI"/>
                <a:cs typeface="Segoe UI"/>
              </a:rPr>
              <a:t>Uygulama Mimarisi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4A61063B-D6C8-4896-8B98-D494EE40A599}"/>
              </a:ext>
            </a:extLst>
          </p:cNvPr>
          <p:cNvSpPr/>
          <p:nvPr/>
        </p:nvSpPr>
        <p:spPr>
          <a:xfrm>
            <a:off x="609600" y="914400"/>
            <a:ext cx="1524000" cy="381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6" name="Dikdörtgen: Köşeleri Yuvarlatılmış 5">
            <a:extLst>
              <a:ext uri="{FF2B5EF4-FFF2-40B4-BE49-F238E27FC236}">
                <a16:creationId xmlns:a16="http://schemas.microsoft.com/office/drawing/2014/main" id="{4AE3328A-D9EC-4064-912F-4EF632D55C52}"/>
              </a:ext>
            </a:extLst>
          </p:cNvPr>
          <p:cNvSpPr/>
          <p:nvPr/>
        </p:nvSpPr>
        <p:spPr>
          <a:xfrm>
            <a:off x="609600" y="1168400"/>
            <a:ext cx="3429000" cy="2794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8620AFAE-8F92-47EE-84EA-D91B82878168}"/>
              </a:ext>
            </a:extLst>
          </p:cNvPr>
          <p:cNvSpPr/>
          <p:nvPr/>
        </p:nvSpPr>
        <p:spPr>
          <a:xfrm>
            <a:off x="609600" y="1168400"/>
            <a:ext cx="3429000" cy="508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F99B8E69-1AB9-4655-8A7B-10D1A7D1CE83}"/>
              </a:ext>
            </a:extLst>
          </p:cNvPr>
          <p:cNvSpPr txBox="1"/>
          <p:nvPr/>
        </p:nvSpPr>
        <p:spPr>
          <a:xfrm>
            <a:off x="762000" y="1346200"/>
            <a:ext cx="3124200" cy="3302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600" b="1">
                <a:solidFill>
                  <a:srgbClr val="00B4D8"/>
                </a:solidFill>
                <a:latin typeface="Segoe UI"/>
                <a:cs typeface="Segoe UI"/>
              </a:rPr>
              <a:t>Admin Panel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FB17FDA7-B596-4442-9432-3CE3A50B5CD9}"/>
              </a:ext>
            </a:extLst>
          </p:cNvPr>
          <p:cNvSpPr txBox="1"/>
          <p:nvPr/>
        </p:nvSpPr>
        <p:spPr>
          <a:xfrm>
            <a:off x="762000" y="1676400"/>
            <a:ext cx="3124200" cy="254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718096"/>
                </a:solidFill>
                <a:latin typeface="Segoe UI"/>
                <a:cs typeface="Segoe UI"/>
              </a:rPr>
              <a:t>İç Ağ — IT Ekibi</a:t>
            </a:r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EEFF3579-7FD9-4AF8-9EAD-076FCACE1BDD}"/>
              </a:ext>
            </a:extLst>
          </p:cNvPr>
          <p:cNvSpPr/>
          <p:nvPr/>
        </p:nvSpPr>
        <p:spPr>
          <a:xfrm>
            <a:off x="990600" y="1981200"/>
            <a:ext cx="2667000" cy="12700"/>
          </a:xfrm>
          <a:prstGeom prst="rect">
            <a:avLst/>
          </a:prstGeom>
          <a:solidFill>
            <a:srgbClr val="2D374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CBF62303-CB9B-4776-94FC-D6599C64F7E5}"/>
              </a:ext>
            </a:extLst>
          </p:cNvPr>
          <p:cNvSpPr txBox="1"/>
          <p:nvPr/>
        </p:nvSpPr>
        <p:spPr>
          <a:xfrm>
            <a:off x="762000" y="2082800"/>
            <a:ext cx="3124200" cy="1714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React + Ant Design
15 sayfa: Dashboard, RFC,
Müşteriler, API Key, Loglar
JWT tabanlı kimlik doğrulama</a:t>
            </a:r>
          </a:p>
        </p:txBody>
      </p:sp>
      <p:sp>
        <p:nvSpPr>
          <p:cNvPr id="12" name="Ok: Sağ 11">
            <a:extLst>
              <a:ext uri="{FF2B5EF4-FFF2-40B4-BE49-F238E27FC236}">
                <a16:creationId xmlns:a16="http://schemas.microsoft.com/office/drawing/2014/main" id="{FD75CB1F-E2A7-479C-97B8-FD10C0E52F44}"/>
              </a:ext>
            </a:extLst>
          </p:cNvPr>
          <p:cNvSpPr/>
          <p:nvPr/>
        </p:nvSpPr>
        <p:spPr>
          <a:xfrm>
            <a:off x="4089400" y="2438400"/>
            <a:ext cx="215900" cy="254000"/>
          </a:xfrm>
          <a:prstGeom prst="rightArrow">
            <a:avLst/>
          </a:prstGeom>
          <a:solidFill>
            <a:srgbClr val="4A556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3" name="Dikdörtgen: Köşeleri Yuvarlatılmış 12">
            <a:extLst>
              <a:ext uri="{FF2B5EF4-FFF2-40B4-BE49-F238E27FC236}">
                <a16:creationId xmlns:a16="http://schemas.microsoft.com/office/drawing/2014/main" id="{D6A20F8E-B82F-4B5C-813D-FB13B3B15913}"/>
              </a:ext>
            </a:extLst>
          </p:cNvPr>
          <p:cNvSpPr/>
          <p:nvPr/>
        </p:nvSpPr>
        <p:spPr>
          <a:xfrm>
            <a:off x="4356100" y="1168400"/>
            <a:ext cx="3429000" cy="2794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2349AA3B-A4C1-4733-BCFD-1D1B9B8A8A15}"/>
              </a:ext>
            </a:extLst>
          </p:cNvPr>
          <p:cNvSpPr/>
          <p:nvPr/>
        </p:nvSpPr>
        <p:spPr>
          <a:xfrm>
            <a:off x="4356100" y="1168400"/>
            <a:ext cx="3429000" cy="50800"/>
          </a:xfrm>
          <a:prstGeom prst="rect">
            <a:avLst/>
          </a:prstGeom>
          <a:solidFill>
            <a:srgbClr val="06D6A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04DE198F-091F-491C-8D1C-389D69027F6A}"/>
              </a:ext>
            </a:extLst>
          </p:cNvPr>
          <p:cNvSpPr txBox="1"/>
          <p:nvPr/>
        </p:nvSpPr>
        <p:spPr>
          <a:xfrm>
            <a:off x="4508500" y="1346200"/>
            <a:ext cx="3124200" cy="3302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600" b="1">
                <a:solidFill>
                  <a:srgbClr val="06D6A0"/>
                </a:solidFill>
                <a:latin typeface="Segoe UI"/>
                <a:cs typeface="Segoe UI"/>
              </a:rPr>
              <a:t>Backend API</a:t>
            </a:r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13B896DA-AA6F-40C6-A13F-B86AA95AE442}"/>
              </a:ext>
            </a:extLst>
          </p:cNvPr>
          <p:cNvSpPr txBox="1"/>
          <p:nvPr/>
        </p:nvSpPr>
        <p:spPr>
          <a:xfrm>
            <a:off x="4508500" y="1676400"/>
            <a:ext cx="3124200" cy="254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718096"/>
                </a:solidFill>
                <a:latin typeface="Segoe UI"/>
                <a:cs typeface="Segoe UI"/>
              </a:rPr>
              <a:t>Gateway Engine</a:t>
            </a:r>
          </a:p>
        </p:txBody>
      </p:sp>
      <p:sp>
        <p:nvSpPr>
          <p:cNvPr id="17" name="Dikdörtgen 16">
            <a:extLst>
              <a:ext uri="{FF2B5EF4-FFF2-40B4-BE49-F238E27FC236}">
                <a16:creationId xmlns:a16="http://schemas.microsoft.com/office/drawing/2014/main" id="{79E50CE1-FC31-4908-838C-20E0E43480A3}"/>
              </a:ext>
            </a:extLst>
          </p:cNvPr>
          <p:cNvSpPr/>
          <p:nvPr/>
        </p:nvSpPr>
        <p:spPr>
          <a:xfrm>
            <a:off x="4737100" y="1981200"/>
            <a:ext cx="2667000" cy="12700"/>
          </a:xfrm>
          <a:prstGeom prst="rect">
            <a:avLst/>
          </a:prstGeom>
          <a:solidFill>
            <a:srgbClr val="2D374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F16243AC-3EEE-4413-A6E3-72F6E94ACA57}"/>
              </a:ext>
            </a:extLst>
          </p:cNvPr>
          <p:cNvSpPr txBox="1"/>
          <p:nvPr/>
        </p:nvSpPr>
        <p:spPr>
          <a:xfrm>
            <a:off x="4508500" y="2082800"/>
            <a:ext cx="3124200" cy="1714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B0BEC5"/>
                </a:solidFill>
                <a:latin typeface="Segoe UI"/>
                <a:cs typeface="Segoe UI"/>
              </a:rPr>
              <a:t>Node.js + TypeScript + Express
Dinamik RFC Engine
SAP Connection Pool
Auth, Rate Limit, Logger</a:t>
            </a:r>
            <a:endParaRPr lang="tr-TR" sz="1400">
              <a:solidFill>
                <a:srgbClr val="B0BEC5"/>
              </a:solidFill>
              <a:latin typeface="Segoe UI"/>
              <a:cs typeface="Segoe UI"/>
            </a:endParaRPr>
          </a:p>
        </p:txBody>
      </p:sp>
      <p:sp>
        <p:nvSpPr>
          <p:cNvPr id="19" name="Ok: Sağ 18">
            <a:extLst>
              <a:ext uri="{FF2B5EF4-FFF2-40B4-BE49-F238E27FC236}">
                <a16:creationId xmlns:a16="http://schemas.microsoft.com/office/drawing/2014/main" id="{F234E170-C760-4D6E-A8A6-26640C774C88}"/>
              </a:ext>
            </a:extLst>
          </p:cNvPr>
          <p:cNvSpPr/>
          <p:nvPr/>
        </p:nvSpPr>
        <p:spPr>
          <a:xfrm>
            <a:off x="7835900" y="2438400"/>
            <a:ext cx="215900" cy="254000"/>
          </a:xfrm>
          <a:prstGeom prst="rightArrow">
            <a:avLst/>
          </a:prstGeom>
          <a:solidFill>
            <a:srgbClr val="4A556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0" name="Dikdörtgen: Köşeleri Yuvarlatılmış 19">
            <a:extLst>
              <a:ext uri="{FF2B5EF4-FFF2-40B4-BE49-F238E27FC236}">
                <a16:creationId xmlns:a16="http://schemas.microsoft.com/office/drawing/2014/main" id="{C3714615-4D31-4B94-BB73-C0CF968506FF}"/>
              </a:ext>
            </a:extLst>
          </p:cNvPr>
          <p:cNvSpPr/>
          <p:nvPr/>
        </p:nvSpPr>
        <p:spPr>
          <a:xfrm>
            <a:off x="8102600" y="1168400"/>
            <a:ext cx="3429000" cy="2794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1" name="Dikdörtgen 20">
            <a:extLst>
              <a:ext uri="{FF2B5EF4-FFF2-40B4-BE49-F238E27FC236}">
                <a16:creationId xmlns:a16="http://schemas.microsoft.com/office/drawing/2014/main" id="{3BD43D57-6BF1-4070-AB91-7C4909B54C2F}"/>
              </a:ext>
            </a:extLst>
          </p:cNvPr>
          <p:cNvSpPr/>
          <p:nvPr/>
        </p:nvSpPr>
        <p:spPr>
          <a:xfrm>
            <a:off x="8102600" y="1168400"/>
            <a:ext cx="3429000" cy="50800"/>
          </a:xfrm>
          <a:prstGeom prst="rect">
            <a:avLst/>
          </a:prstGeom>
          <a:solidFill>
            <a:srgbClr val="FFD16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38396CC0-7B8A-469A-8AB1-0E9D9A0C5BF3}"/>
              </a:ext>
            </a:extLst>
          </p:cNvPr>
          <p:cNvSpPr txBox="1"/>
          <p:nvPr/>
        </p:nvSpPr>
        <p:spPr>
          <a:xfrm>
            <a:off x="8255000" y="1346200"/>
            <a:ext cx="3124200" cy="3302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600" b="1">
                <a:solidFill>
                  <a:srgbClr val="FFD166"/>
                </a:solidFill>
                <a:latin typeface="Segoe UI"/>
                <a:cs typeface="Segoe UI"/>
              </a:rPr>
              <a:t>Developer Portal</a:t>
            </a:r>
          </a:p>
        </p:txBody>
      </p:sp>
      <p:sp>
        <p:nvSpPr>
          <p:cNvPr id="23" name="Metin kutusu 22">
            <a:extLst>
              <a:ext uri="{FF2B5EF4-FFF2-40B4-BE49-F238E27FC236}">
                <a16:creationId xmlns:a16="http://schemas.microsoft.com/office/drawing/2014/main" id="{4FB11A33-30A6-4E71-B0D5-F8F2539AD901}"/>
              </a:ext>
            </a:extLst>
          </p:cNvPr>
          <p:cNvSpPr txBox="1"/>
          <p:nvPr/>
        </p:nvSpPr>
        <p:spPr>
          <a:xfrm>
            <a:off x="8255000" y="1676400"/>
            <a:ext cx="3124200" cy="254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718096"/>
                </a:solidFill>
                <a:latin typeface="Segoe UI"/>
                <a:cs typeface="Segoe UI"/>
              </a:rPr>
              <a:t>Dış Ağ — Müşteriler</a:t>
            </a:r>
          </a:p>
        </p:txBody>
      </p:sp>
      <p:sp>
        <p:nvSpPr>
          <p:cNvPr id="24" name="Dikdörtgen 23">
            <a:extLst>
              <a:ext uri="{FF2B5EF4-FFF2-40B4-BE49-F238E27FC236}">
                <a16:creationId xmlns:a16="http://schemas.microsoft.com/office/drawing/2014/main" id="{319641ED-47F5-4889-BEFF-DF2175F152A6}"/>
              </a:ext>
            </a:extLst>
          </p:cNvPr>
          <p:cNvSpPr/>
          <p:nvPr/>
        </p:nvSpPr>
        <p:spPr>
          <a:xfrm>
            <a:off x="8483600" y="1981200"/>
            <a:ext cx="2667000" cy="12700"/>
          </a:xfrm>
          <a:prstGeom prst="rect">
            <a:avLst/>
          </a:prstGeom>
          <a:solidFill>
            <a:srgbClr val="2D374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5" name="Metin kutusu 24">
            <a:extLst>
              <a:ext uri="{FF2B5EF4-FFF2-40B4-BE49-F238E27FC236}">
                <a16:creationId xmlns:a16="http://schemas.microsoft.com/office/drawing/2014/main" id="{2169CF49-7CDD-4856-924F-E0112ADBDD36}"/>
              </a:ext>
            </a:extLst>
          </p:cNvPr>
          <p:cNvSpPr txBox="1"/>
          <p:nvPr/>
        </p:nvSpPr>
        <p:spPr>
          <a:xfrm>
            <a:off x="8255000" y="2082800"/>
            <a:ext cx="3124200" cy="1714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React + Ant Design
7 sayfa: Katalog, Docs,
Test, Loglar, Duyurular
API Key tabanlı erişim</a:t>
            </a:r>
          </a:p>
        </p:txBody>
      </p:sp>
      <p:sp>
        <p:nvSpPr>
          <p:cNvPr id="26" name="Dikdörtgen: Köşeleri Yuvarlatılmış 25">
            <a:extLst>
              <a:ext uri="{FF2B5EF4-FFF2-40B4-BE49-F238E27FC236}">
                <a16:creationId xmlns:a16="http://schemas.microsoft.com/office/drawing/2014/main" id="{E945B050-CFA5-403C-9510-72EA2FD8B726}"/>
              </a:ext>
            </a:extLst>
          </p:cNvPr>
          <p:cNvSpPr/>
          <p:nvPr/>
        </p:nvSpPr>
        <p:spPr>
          <a:xfrm>
            <a:off x="609600" y="4318000"/>
            <a:ext cx="11049000" cy="18415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FB4313EE-D1BC-4FD6-931E-E4051FA359B7}"/>
              </a:ext>
            </a:extLst>
          </p:cNvPr>
          <p:cNvSpPr txBox="1"/>
          <p:nvPr/>
        </p:nvSpPr>
        <p:spPr>
          <a:xfrm>
            <a:off x="863600" y="4419600"/>
            <a:ext cx="25400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500" b="1">
                <a:solidFill>
                  <a:srgbClr val="00B4D8"/>
                </a:solidFill>
                <a:latin typeface="Segoe UI"/>
                <a:cs typeface="Segoe UI"/>
              </a:rPr>
              <a:t>Veri Akışı</a:t>
            </a:r>
          </a:p>
        </p:txBody>
      </p:sp>
      <p:sp>
        <p:nvSpPr>
          <p:cNvPr id="28" name="Dikdörtgen: Köşeleri Yuvarlatılmış 27">
            <a:extLst>
              <a:ext uri="{FF2B5EF4-FFF2-40B4-BE49-F238E27FC236}">
                <a16:creationId xmlns:a16="http://schemas.microsoft.com/office/drawing/2014/main" id="{7075EFA9-D52B-451A-B1CB-AC17D91C0F7D}"/>
              </a:ext>
            </a:extLst>
          </p:cNvPr>
          <p:cNvSpPr/>
          <p:nvPr/>
        </p:nvSpPr>
        <p:spPr>
          <a:xfrm>
            <a:off x="863600" y="4826000"/>
            <a:ext cx="1841500" cy="736600"/>
          </a:xfrm>
          <a:prstGeom prst="roundRect">
            <a:avLst/>
          </a:prstGeom>
          <a:solidFill>
            <a:srgbClr val="0D1B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9" name="Dikdörtgen 28">
            <a:extLst>
              <a:ext uri="{FF2B5EF4-FFF2-40B4-BE49-F238E27FC236}">
                <a16:creationId xmlns:a16="http://schemas.microsoft.com/office/drawing/2014/main" id="{EDF7B61A-4E5E-4267-9AB8-7C17BD557AD1}"/>
              </a:ext>
            </a:extLst>
          </p:cNvPr>
          <p:cNvSpPr/>
          <p:nvPr/>
        </p:nvSpPr>
        <p:spPr>
          <a:xfrm>
            <a:off x="863600" y="4826000"/>
            <a:ext cx="1841500" cy="38100"/>
          </a:xfrm>
          <a:prstGeom prst="rect">
            <a:avLst/>
          </a:prstGeom>
          <a:solidFill>
            <a:srgbClr val="FFD16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0" name="Metin kutusu 29">
            <a:extLst>
              <a:ext uri="{FF2B5EF4-FFF2-40B4-BE49-F238E27FC236}">
                <a16:creationId xmlns:a16="http://schemas.microsoft.com/office/drawing/2014/main" id="{4EEF80EE-6011-4D28-B513-8676B996129E}"/>
              </a:ext>
            </a:extLst>
          </p:cNvPr>
          <p:cNvSpPr txBox="1"/>
          <p:nvPr/>
        </p:nvSpPr>
        <p:spPr>
          <a:xfrm>
            <a:off x="939800" y="4953000"/>
            <a:ext cx="1689100" cy="558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FFFFFF"/>
                </a:solidFill>
                <a:latin typeface="Segoe UI"/>
                <a:cs typeface="Segoe UI"/>
              </a:rPr>
              <a:t>Dış Sistemler
(n8n, Postman)</a:t>
            </a:r>
          </a:p>
        </p:txBody>
      </p:sp>
      <p:sp>
        <p:nvSpPr>
          <p:cNvPr id="31" name="Ok: Sağ 30">
            <a:extLst>
              <a:ext uri="{FF2B5EF4-FFF2-40B4-BE49-F238E27FC236}">
                <a16:creationId xmlns:a16="http://schemas.microsoft.com/office/drawing/2014/main" id="{BE80BAF1-F7EE-4C6C-8EC8-0824A39735F9}"/>
              </a:ext>
            </a:extLst>
          </p:cNvPr>
          <p:cNvSpPr/>
          <p:nvPr/>
        </p:nvSpPr>
        <p:spPr>
          <a:xfrm>
            <a:off x="2717800" y="5092700"/>
            <a:ext cx="177800" cy="203200"/>
          </a:xfrm>
          <a:prstGeom prst="rightArrow">
            <a:avLst/>
          </a:prstGeom>
          <a:solidFill>
            <a:srgbClr val="4A556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2" name="Dikdörtgen: Köşeleri Yuvarlatılmış 31">
            <a:extLst>
              <a:ext uri="{FF2B5EF4-FFF2-40B4-BE49-F238E27FC236}">
                <a16:creationId xmlns:a16="http://schemas.microsoft.com/office/drawing/2014/main" id="{1CC61338-932D-424D-BEB5-76421F0C25BD}"/>
              </a:ext>
            </a:extLst>
          </p:cNvPr>
          <p:cNvSpPr/>
          <p:nvPr/>
        </p:nvSpPr>
        <p:spPr>
          <a:xfrm>
            <a:off x="2908300" y="4826000"/>
            <a:ext cx="1841500" cy="736600"/>
          </a:xfrm>
          <a:prstGeom prst="roundRect">
            <a:avLst/>
          </a:prstGeom>
          <a:solidFill>
            <a:srgbClr val="0D1B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3" name="Dikdörtgen 32">
            <a:extLst>
              <a:ext uri="{FF2B5EF4-FFF2-40B4-BE49-F238E27FC236}">
                <a16:creationId xmlns:a16="http://schemas.microsoft.com/office/drawing/2014/main" id="{8D1036C6-1E41-4C3A-8FCC-BC344A2F635E}"/>
              </a:ext>
            </a:extLst>
          </p:cNvPr>
          <p:cNvSpPr/>
          <p:nvPr/>
        </p:nvSpPr>
        <p:spPr>
          <a:xfrm>
            <a:off x="2908300" y="4826000"/>
            <a:ext cx="1841500" cy="38100"/>
          </a:xfrm>
          <a:prstGeom prst="rect">
            <a:avLst/>
          </a:prstGeom>
          <a:solidFill>
            <a:srgbClr val="FF6B3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4" name="Metin kutusu 33">
            <a:extLst>
              <a:ext uri="{FF2B5EF4-FFF2-40B4-BE49-F238E27FC236}">
                <a16:creationId xmlns:a16="http://schemas.microsoft.com/office/drawing/2014/main" id="{2D8BBFD3-9BA6-4B9D-97E1-2065CC0C57C8}"/>
              </a:ext>
            </a:extLst>
          </p:cNvPr>
          <p:cNvSpPr txBox="1"/>
          <p:nvPr/>
        </p:nvSpPr>
        <p:spPr>
          <a:xfrm>
            <a:off x="2984500" y="4953000"/>
            <a:ext cx="1689100" cy="558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FFFFFF"/>
                </a:solidFill>
                <a:latin typeface="Segoe UI"/>
                <a:cs typeface="Segoe UI"/>
              </a:rPr>
              <a:t>API Key
Auth</a:t>
            </a:r>
          </a:p>
        </p:txBody>
      </p:sp>
      <p:sp>
        <p:nvSpPr>
          <p:cNvPr id="35" name="Ok: Sağ 34">
            <a:extLst>
              <a:ext uri="{FF2B5EF4-FFF2-40B4-BE49-F238E27FC236}">
                <a16:creationId xmlns:a16="http://schemas.microsoft.com/office/drawing/2014/main" id="{39ED4642-0F56-48D7-984E-74FF5B64517C}"/>
              </a:ext>
            </a:extLst>
          </p:cNvPr>
          <p:cNvSpPr/>
          <p:nvPr/>
        </p:nvSpPr>
        <p:spPr>
          <a:xfrm>
            <a:off x="4762500" y="5092700"/>
            <a:ext cx="177800" cy="203200"/>
          </a:xfrm>
          <a:prstGeom prst="rightArrow">
            <a:avLst/>
          </a:prstGeom>
          <a:solidFill>
            <a:srgbClr val="4A556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6" name="Dikdörtgen: Köşeleri Yuvarlatılmış 35">
            <a:extLst>
              <a:ext uri="{FF2B5EF4-FFF2-40B4-BE49-F238E27FC236}">
                <a16:creationId xmlns:a16="http://schemas.microsoft.com/office/drawing/2014/main" id="{6E185CF2-C394-4178-B72B-DD5A8A97EC55}"/>
              </a:ext>
            </a:extLst>
          </p:cNvPr>
          <p:cNvSpPr/>
          <p:nvPr/>
        </p:nvSpPr>
        <p:spPr>
          <a:xfrm>
            <a:off x="4953000" y="4826000"/>
            <a:ext cx="1841500" cy="736600"/>
          </a:xfrm>
          <a:prstGeom prst="roundRect">
            <a:avLst/>
          </a:prstGeom>
          <a:solidFill>
            <a:srgbClr val="0D1B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7" name="Dikdörtgen 36">
            <a:extLst>
              <a:ext uri="{FF2B5EF4-FFF2-40B4-BE49-F238E27FC236}">
                <a16:creationId xmlns:a16="http://schemas.microsoft.com/office/drawing/2014/main" id="{E2B5C89D-51EC-482A-9320-280F27E43C9E}"/>
              </a:ext>
            </a:extLst>
          </p:cNvPr>
          <p:cNvSpPr/>
          <p:nvPr/>
        </p:nvSpPr>
        <p:spPr>
          <a:xfrm>
            <a:off x="4953000" y="4826000"/>
            <a:ext cx="1841500" cy="381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8" name="Metin kutusu 37">
            <a:extLst>
              <a:ext uri="{FF2B5EF4-FFF2-40B4-BE49-F238E27FC236}">
                <a16:creationId xmlns:a16="http://schemas.microsoft.com/office/drawing/2014/main" id="{8D135E40-5DA4-484F-946B-36FD0C5B0D58}"/>
              </a:ext>
            </a:extLst>
          </p:cNvPr>
          <p:cNvSpPr txBox="1"/>
          <p:nvPr/>
        </p:nvSpPr>
        <p:spPr>
          <a:xfrm>
            <a:off x="5029200" y="4953000"/>
            <a:ext cx="1689100" cy="558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FFFFFF"/>
                </a:solidFill>
                <a:latin typeface="Segoe UI"/>
                <a:cs typeface="Segoe UI"/>
              </a:rPr>
              <a:t>Gateway API
Rate Limit + Log</a:t>
            </a:r>
            <a:endParaRPr lang="tr-TR" sz="1400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39" name="Ok: Sağ 38">
            <a:extLst>
              <a:ext uri="{FF2B5EF4-FFF2-40B4-BE49-F238E27FC236}">
                <a16:creationId xmlns:a16="http://schemas.microsoft.com/office/drawing/2014/main" id="{A1B46BF8-BA8D-4CDA-A386-D99879FE120A}"/>
              </a:ext>
            </a:extLst>
          </p:cNvPr>
          <p:cNvSpPr/>
          <p:nvPr/>
        </p:nvSpPr>
        <p:spPr>
          <a:xfrm>
            <a:off x="6807200" y="5092700"/>
            <a:ext cx="177800" cy="203200"/>
          </a:xfrm>
          <a:prstGeom prst="rightArrow">
            <a:avLst/>
          </a:prstGeom>
          <a:solidFill>
            <a:srgbClr val="4A556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40" name="Dikdörtgen: Köşeleri Yuvarlatılmış 39">
            <a:extLst>
              <a:ext uri="{FF2B5EF4-FFF2-40B4-BE49-F238E27FC236}">
                <a16:creationId xmlns:a16="http://schemas.microsoft.com/office/drawing/2014/main" id="{8DBE2A1B-AD1B-4682-B02C-ADDAB6CF4317}"/>
              </a:ext>
            </a:extLst>
          </p:cNvPr>
          <p:cNvSpPr/>
          <p:nvPr/>
        </p:nvSpPr>
        <p:spPr>
          <a:xfrm>
            <a:off x="6997700" y="4826000"/>
            <a:ext cx="1841500" cy="736600"/>
          </a:xfrm>
          <a:prstGeom prst="roundRect">
            <a:avLst/>
          </a:prstGeom>
          <a:solidFill>
            <a:srgbClr val="0D1B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41" name="Dikdörtgen 40">
            <a:extLst>
              <a:ext uri="{FF2B5EF4-FFF2-40B4-BE49-F238E27FC236}">
                <a16:creationId xmlns:a16="http://schemas.microsoft.com/office/drawing/2014/main" id="{DAFB07F7-1CDC-47C3-B71C-6D8B2EEA5632}"/>
              </a:ext>
            </a:extLst>
          </p:cNvPr>
          <p:cNvSpPr/>
          <p:nvPr/>
        </p:nvSpPr>
        <p:spPr>
          <a:xfrm>
            <a:off x="6997700" y="4826000"/>
            <a:ext cx="1841500" cy="38100"/>
          </a:xfrm>
          <a:prstGeom prst="rect">
            <a:avLst/>
          </a:prstGeom>
          <a:solidFill>
            <a:srgbClr val="06D6A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42" name="Metin kutusu 41">
            <a:extLst>
              <a:ext uri="{FF2B5EF4-FFF2-40B4-BE49-F238E27FC236}">
                <a16:creationId xmlns:a16="http://schemas.microsoft.com/office/drawing/2014/main" id="{6ED42A6D-FCB5-4B03-8F01-1767D28D5101}"/>
              </a:ext>
            </a:extLst>
          </p:cNvPr>
          <p:cNvSpPr txBox="1"/>
          <p:nvPr/>
        </p:nvSpPr>
        <p:spPr>
          <a:xfrm>
            <a:off x="7073900" y="4953000"/>
            <a:ext cx="1689100" cy="558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FFFFFF"/>
                </a:solidFill>
                <a:latin typeface="Segoe UI"/>
                <a:cs typeface="Segoe UI"/>
              </a:rPr>
              <a:t>SAP Connection
Manager</a:t>
            </a:r>
          </a:p>
        </p:txBody>
      </p:sp>
      <p:sp>
        <p:nvSpPr>
          <p:cNvPr id="43" name="Ok: Sağ 42">
            <a:extLst>
              <a:ext uri="{FF2B5EF4-FFF2-40B4-BE49-F238E27FC236}">
                <a16:creationId xmlns:a16="http://schemas.microsoft.com/office/drawing/2014/main" id="{FC1AF605-66A1-44D4-B637-7412F0715526}"/>
              </a:ext>
            </a:extLst>
          </p:cNvPr>
          <p:cNvSpPr/>
          <p:nvPr/>
        </p:nvSpPr>
        <p:spPr>
          <a:xfrm>
            <a:off x="8851900" y="5092700"/>
            <a:ext cx="177800" cy="203200"/>
          </a:xfrm>
          <a:prstGeom prst="rightArrow">
            <a:avLst/>
          </a:prstGeom>
          <a:solidFill>
            <a:srgbClr val="4A556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44" name="Dikdörtgen: Köşeleri Yuvarlatılmış 43">
            <a:extLst>
              <a:ext uri="{FF2B5EF4-FFF2-40B4-BE49-F238E27FC236}">
                <a16:creationId xmlns:a16="http://schemas.microsoft.com/office/drawing/2014/main" id="{A8936E16-31DA-4ED3-B1E9-49600C417E79}"/>
              </a:ext>
            </a:extLst>
          </p:cNvPr>
          <p:cNvSpPr/>
          <p:nvPr/>
        </p:nvSpPr>
        <p:spPr>
          <a:xfrm>
            <a:off x="9042400" y="4826000"/>
            <a:ext cx="1841500" cy="736600"/>
          </a:xfrm>
          <a:prstGeom prst="roundRect">
            <a:avLst/>
          </a:prstGeom>
          <a:solidFill>
            <a:srgbClr val="0D1B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45" name="Dikdörtgen 44">
            <a:extLst>
              <a:ext uri="{FF2B5EF4-FFF2-40B4-BE49-F238E27FC236}">
                <a16:creationId xmlns:a16="http://schemas.microsoft.com/office/drawing/2014/main" id="{49369FEE-9469-40FC-B045-C819E6AA52C4}"/>
              </a:ext>
            </a:extLst>
          </p:cNvPr>
          <p:cNvSpPr/>
          <p:nvPr/>
        </p:nvSpPr>
        <p:spPr>
          <a:xfrm>
            <a:off x="9042400" y="4826000"/>
            <a:ext cx="1841500" cy="38100"/>
          </a:xfrm>
          <a:prstGeom prst="rect">
            <a:avLst/>
          </a:prstGeom>
          <a:solidFill>
            <a:srgbClr val="48CAE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46" name="Metin kutusu 45">
            <a:extLst>
              <a:ext uri="{FF2B5EF4-FFF2-40B4-BE49-F238E27FC236}">
                <a16:creationId xmlns:a16="http://schemas.microsoft.com/office/drawing/2014/main" id="{D008867C-DCC1-453A-B482-B69B8AF3232B}"/>
              </a:ext>
            </a:extLst>
          </p:cNvPr>
          <p:cNvSpPr txBox="1"/>
          <p:nvPr/>
        </p:nvSpPr>
        <p:spPr>
          <a:xfrm>
            <a:off x="9118600" y="4953000"/>
            <a:ext cx="1689100" cy="558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FFFFFF"/>
                </a:solidFill>
                <a:latin typeface="Segoe UI"/>
                <a:cs typeface="Segoe UI"/>
              </a:rPr>
              <a:t>SAP EHP8
BET / BEP</a:t>
            </a:r>
          </a:p>
        </p:txBody>
      </p:sp>
      <p:sp>
        <p:nvSpPr>
          <p:cNvPr id="47" name="Dikdörtgen 46">
            <a:extLst>
              <a:ext uri="{FF2B5EF4-FFF2-40B4-BE49-F238E27FC236}">
                <a16:creationId xmlns:a16="http://schemas.microsoft.com/office/drawing/2014/main" id="{2E94688F-C5D4-499C-AAA2-9B0487D5265C}"/>
              </a:ext>
            </a:extLst>
          </p:cNvPr>
          <p:cNvSpPr/>
          <p:nvPr/>
        </p:nvSpPr>
        <p:spPr>
          <a:xfrm>
            <a:off x="0" y="6731000"/>
            <a:ext cx="12192000" cy="635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812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BEF798F-7D2B-4DDA-8C10-F75309D7270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B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83707406-8F49-4837-A8E7-0FEE405677FA}"/>
              </a:ext>
            </a:extLst>
          </p:cNvPr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FF6B3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9CC7384E-5513-4621-9491-E3138E1661EF}"/>
              </a:ext>
            </a:extLst>
          </p:cNvPr>
          <p:cNvSpPr txBox="1"/>
          <p:nvPr/>
        </p:nvSpPr>
        <p:spPr>
          <a:xfrm>
            <a:off x="609600" y="304800"/>
            <a:ext cx="11049000" cy="533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2800" b="1">
                <a:solidFill>
                  <a:srgbClr val="FFFFFF"/>
                </a:solidFill>
                <a:latin typeface="Segoe UI"/>
                <a:cs typeface="Segoe UI"/>
              </a:rPr>
              <a:t>Çok Katmanlı Güvenlik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DC0D7B0F-C8FB-4E8C-8845-5270C7344C6F}"/>
              </a:ext>
            </a:extLst>
          </p:cNvPr>
          <p:cNvSpPr/>
          <p:nvPr/>
        </p:nvSpPr>
        <p:spPr>
          <a:xfrm>
            <a:off x="609600" y="914400"/>
            <a:ext cx="1524000" cy="38100"/>
          </a:xfrm>
          <a:prstGeom prst="rect">
            <a:avLst/>
          </a:prstGeom>
          <a:solidFill>
            <a:srgbClr val="FF6B3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6" name="Dikdörtgen: Köşeleri Yuvarlatılmış 5">
            <a:extLst>
              <a:ext uri="{FF2B5EF4-FFF2-40B4-BE49-F238E27FC236}">
                <a16:creationId xmlns:a16="http://schemas.microsoft.com/office/drawing/2014/main" id="{4D6AA6AF-4EB1-4DE6-8321-0F962BE62E70}"/>
              </a:ext>
            </a:extLst>
          </p:cNvPr>
          <p:cNvSpPr/>
          <p:nvPr/>
        </p:nvSpPr>
        <p:spPr>
          <a:xfrm>
            <a:off x="609600" y="1168400"/>
            <a:ext cx="3492500" cy="1651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3078B6DC-A3D6-48F6-BCDF-B657FD79B054}"/>
              </a:ext>
            </a:extLst>
          </p:cNvPr>
          <p:cNvSpPr/>
          <p:nvPr/>
        </p:nvSpPr>
        <p:spPr>
          <a:xfrm>
            <a:off x="609600" y="1168400"/>
            <a:ext cx="50800" cy="16510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09ED78FA-3269-49DB-B1DB-5055C6117A18}"/>
              </a:ext>
            </a:extLst>
          </p:cNvPr>
          <p:cNvSpPr txBox="1"/>
          <p:nvPr/>
        </p:nvSpPr>
        <p:spPr>
          <a:xfrm>
            <a:off x="812800" y="1346200"/>
            <a:ext cx="3136900" cy="3302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600" b="1">
                <a:solidFill>
                  <a:srgbClr val="00B4D8"/>
                </a:solidFill>
                <a:latin typeface="Segoe UI"/>
                <a:cs typeface="Segoe UI"/>
              </a:rPr>
              <a:t>API Key Auth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4D623B75-1942-4717-B4DC-366BC73B37AF}"/>
              </a:ext>
            </a:extLst>
          </p:cNvPr>
          <p:cNvSpPr txBox="1"/>
          <p:nvPr/>
        </p:nvSpPr>
        <p:spPr>
          <a:xfrm>
            <a:off x="812800" y="1778000"/>
            <a:ext cx="3136900" cy="889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SHA-256 hash ile saklanan anahtarlar. Ortam kilitli erişim kontrolü.</a:t>
            </a:r>
          </a:p>
        </p:txBody>
      </p:sp>
      <p:sp>
        <p:nvSpPr>
          <p:cNvPr id="10" name="Dikdörtgen: Köşeleri Yuvarlatılmış 9">
            <a:extLst>
              <a:ext uri="{FF2B5EF4-FFF2-40B4-BE49-F238E27FC236}">
                <a16:creationId xmlns:a16="http://schemas.microsoft.com/office/drawing/2014/main" id="{0F1A0758-2C5E-4A7D-9648-455EA58B55DF}"/>
              </a:ext>
            </a:extLst>
          </p:cNvPr>
          <p:cNvSpPr/>
          <p:nvPr/>
        </p:nvSpPr>
        <p:spPr>
          <a:xfrm>
            <a:off x="4381500" y="1168400"/>
            <a:ext cx="3492500" cy="1651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E229423B-283F-483C-9C39-841C0E9E6A22}"/>
              </a:ext>
            </a:extLst>
          </p:cNvPr>
          <p:cNvSpPr/>
          <p:nvPr/>
        </p:nvSpPr>
        <p:spPr>
          <a:xfrm>
            <a:off x="4381500" y="1168400"/>
            <a:ext cx="50800" cy="1651000"/>
          </a:xfrm>
          <a:prstGeom prst="rect">
            <a:avLst/>
          </a:prstGeom>
          <a:solidFill>
            <a:srgbClr val="06D6A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2FA052EA-DFC5-46A3-9AB5-C41E4B7E2F8D}"/>
              </a:ext>
            </a:extLst>
          </p:cNvPr>
          <p:cNvSpPr txBox="1"/>
          <p:nvPr/>
        </p:nvSpPr>
        <p:spPr>
          <a:xfrm>
            <a:off x="4584700" y="1346200"/>
            <a:ext cx="3136900" cy="3302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600" b="1">
                <a:solidFill>
                  <a:srgbClr val="06D6A0"/>
                </a:solidFill>
                <a:latin typeface="Segoe UI"/>
                <a:cs typeface="Segoe UI"/>
              </a:rPr>
              <a:t>IP Whitelist (CIDR)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C2C8E081-16F1-43D9-B704-C863B44C7390}"/>
              </a:ext>
            </a:extLst>
          </p:cNvPr>
          <p:cNvSpPr txBox="1"/>
          <p:nvPr/>
        </p:nvSpPr>
        <p:spPr>
          <a:xfrm>
            <a:off x="4584700" y="1778000"/>
            <a:ext cx="3136900" cy="889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API key bazında IP kısıtlama. CIDR notation desteği.</a:t>
            </a:r>
          </a:p>
        </p:txBody>
      </p:sp>
      <p:sp>
        <p:nvSpPr>
          <p:cNvPr id="14" name="Dikdörtgen: Köşeleri Yuvarlatılmış 13">
            <a:extLst>
              <a:ext uri="{FF2B5EF4-FFF2-40B4-BE49-F238E27FC236}">
                <a16:creationId xmlns:a16="http://schemas.microsoft.com/office/drawing/2014/main" id="{7044C039-7E5E-4322-A4DD-6374E45BA85D}"/>
              </a:ext>
            </a:extLst>
          </p:cNvPr>
          <p:cNvSpPr/>
          <p:nvPr/>
        </p:nvSpPr>
        <p:spPr>
          <a:xfrm>
            <a:off x="8153400" y="1168400"/>
            <a:ext cx="3492500" cy="1651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5" name="Dikdörtgen 14">
            <a:extLst>
              <a:ext uri="{FF2B5EF4-FFF2-40B4-BE49-F238E27FC236}">
                <a16:creationId xmlns:a16="http://schemas.microsoft.com/office/drawing/2014/main" id="{AF9601F8-A323-4374-8103-CB3A2D3F12D5}"/>
              </a:ext>
            </a:extLst>
          </p:cNvPr>
          <p:cNvSpPr/>
          <p:nvPr/>
        </p:nvSpPr>
        <p:spPr>
          <a:xfrm>
            <a:off x="8153400" y="1168400"/>
            <a:ext cx="50800" cy="1651000"/>
          </a:xfrm>
          <a:prstGeom prst="rect">
            <a:avLst/>
          </a:prstGeom>
          <a:solidFill>
            <a:srgbClr val="FFD16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82E48DBD-190E-4F9A-8815-3AEEA798026E}"/>
              </a:ext>
            </a:extLst>
          </p:cNvPr>
          <p:cNvSpPr txBox="1"/>
          <p:nvPr/>
        </p:nvSpPr>
        <p:spPr>
          <a:xfrm>
            <a:off x="8356600" y="1346200"/>
            <a:ext cx="3136900" cy="3302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600" b="1">
                <a:solidFill>
                  <a:srgbClr val="FFD166"/>
                </a:solidFill>
                <a:latin typeface="Segoe UI"/>
                <a:cs typeface="Segoe UI"/>
              </a:rPr>
              <a:t>Rate Limiting</a:t>
            </a:r>
          </a:p>
        </p:txBody>
      </p:sp>
      <p:sp>
        <p:nvSpPr>
          <p:cNvPr id="17" name="Metin kutusu 16">
            <a:extLst>
              <a:ext uri="{FF2B5EF4-FFF2-40B4-BE49-F238E27FC236}">
                <a16:creationId xmlns:a16="http://schemas.microsoft.com/office/drawing/2014/main" id="{824F3833-EBE3-4B05-86BD-413D97A2FF22}"/>
              </a:ext>
            </a:extLst>
          </p:cNvPr>
          <p:cNvSpPr txBox="1"/>
          <p:nvPr/>
        </p:nvSpPr>
        <p:spPr>
          <a:xfrm>
            <a:off x="8356600" y="1778000"/>
            <a:ext cx="3136900" cy="889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API key + RFC + ortam bazlı istek limitleri. Dakika/saat/gün bazında.</a:t>
            </a:r>
          </a:p>
        </p:txBody>
      </p:sp>
      <p:sp>
        <p:nvSpPr>
          <p:cNvPr id="18" name="Dikdörtgen: Köşeleri Yuvarlatılmış 17">
            <a:extLst>
              <a:ext uri="{FF2B5EF4-FFF2-40B4-BE49-F238E27FC236}">
                <a16:creationId xmlns:a16="http://schemas.microsoft.com/office/drawing/2014/main" id="{7FB1C019-773C-44FF-A839-2C657A430628}"/>
              </a:ext>
            </a:extLst>
          </p:cNvPr>
          <p:cNvSpPr/>
          <p:nvPr/>
        </p:nvSpPr>
        <p:spPr>
          <a:xfrm>
            <a:off x="609600" y="3022600"/>
            <a:ext cx="3492500" cy="1651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9" name="Dikdörtgen 18">
            <a:extLst>
              <a:ext uri="{FF2B5EF4-FFF2-40B4-BE49-F238E27FC236}">
                <a16:creationId xmlns:a16="http://schemas.microsoft.com/office/drawing/2014/main" id="{34C1BABA-5D2F-4E37-A141-BF7F1C89AE94}"/>
              </a:ext>
            </a:extLst>
          </p:cNvPr>
          <p:cNvSpPr/>
          <p:nvPr/>
        </p:nvSpPr>
        <p:spPr>
          <a:xfrm>
            <a:off x="609600" y="3022600"/>
            <a:ext cx="50800" cy="1651000"/>
          </a:xfrm>
          <a:prstGeom prst="rect">
            <a:avLst/>
          </a:prstGeom>
          <a:solidFill>
            <a:srgbClr val="FF6B3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39A8319C-7466-4DB4-A87F-1E7DF21297D7}"/>
              </a:ext>
            </a:extLst>
          </p:cNvPr>
          <p:cNvSpPr txBox="1"/>
          <p:nvPr/>
        </p:nvSpPr>
        <p:spPr>
          <a:xfrm>
            <a:off x="812800" y="3200400"/>
            <a:ext cx="3136900" cy="3302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600" b="1">
                <a:solidFill>
                  <a:srgbClr val="FF6B35"/>
                </a:solidFill>
                <a:latin typeface="Segoe UI"/>
                <a:cs typeface="Segoe UI"/>
              </a:rPr>
              <a:t>KUNNR İzolasyonu</a:t>
            </a:r>
          </a:p>
        </p:txBody>
      </p:sp>
      <p:sp>
        <p:nvSpPr>
          <p:cNvPr id="21" name="Metin kutusu 20">
            <a:extLst>
              <a:ext uri="{FF2B5EF4-FFF2-40B4-BE49-F238E27FC236}">
                <a16:creationId xmlns:a16="http://schemas.microsoft.com/office/drawing/2014/main" id="{44134D75-91CC-423A-BF18-DBF1F70202CF}"/>
              </a:ext>
            </a:extLst>
          </p:cNvPr>
          <p:cNvSpPr txBox="1"/>
          <p:nvPr/>
        </p:nvSpPr>
        <p:spPr>
          <a:xfrm>
            <a:off x="812800" y="3632200"/>
            <a:ext cx="3136900" cy="889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Müşteri sadece kendi SAP verisini görebilir.</a:t>
            </a:r>
          </a:p>
        </p:txBody>
      </p:sp>
      <p:sp>
        <p:nvSpPr>
          <p:cNvPr id="22" name="Dikdörtgen: Köşeleri Yuvarlatılmış 21">
            <a:extLst>
              <a:ext uri="{FF2B5EF4-FFF2-40B4-BE49-F238E27FC236}">
                <a16:creationId xmlns:a16="http://schemas.microsoft.com/office/drawing/2014/main" id="{9BC1F0A8-69AE-4DEC-B11D-DC5594366976}"/>
              </a:ext>
            </a:extLst>
          </p:cNvPr>
          <p:cNvSpPr/>
          <p:nvPr/>
        </p:nvSpPr>
        <p:spPr>
          <a:xfrm>
            <a:off x="4381500" y="3022600"/>
            <a:ext cx="3492500" cy="1651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3" name="Dikdörtgen 22">
            <a:extLst>
              <a:ext uri="{FF2B5EF4-FFF2-40B4-BE49-F238E27FC236}">
                <a16:creationId xmlns:a16="http://schemas.microsoft.com/office/drawing/2014/main" id="{3EF7786E-B90A-4701-9A03-6DB37FCC517D}"/>
              </a:ext>
            </a:extLst>
          </p:cNvPr>
          <p:cNvSpPr/>
          <p:nvPr/>
        </p:nvSpPr>
        <p:spPr>
          <a:xfrm>
            <a:off x="4381500" y="3022600"/>
            <a:ext cx="50800" cy="1651000"/>
          </a:xfrm>
          <a:prstGeom prst="rect">
            <a:avLst/>
          </a:prstGeom>
          <a:solidFill>
            <a:srgbClr val="48CAE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4" name="Metin kutusu 23">
            <a:extLst>
              <a:ext uri="{FF2B5EF4-FFF2-40B4-BE49-F238E27FC236}">
                <a16:creationId xmlns:a16="http://schemas.microsoft.com/office/drawing/2014/main" id="{4131A5A3-F9C3-496B-BB63-B34CD861B007}"/>
              </a:ext>
            </a:extLst>
          </p:cNvPr>
          <p:cNvSpPr txBox="1"/>
          <p:nvPr/>
        </p:nvSpPr>
        <p:spPr>
          <a:xfrm>
            <a:off x="4584700" y="3200400"/>
            <a:ext cx="3136900" cy="3302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600" b="1">
                <a:solidFill>
                  <a:srgbClr val="48CAE4"/>
                </a:solidFill>
                <a:latin typeface="Segoe UI"/>
                <a:cs typeface="Segoe UI"/>
              </a:rPr>
              <a:t>Alan Gizleme</a:t>
            </a:r>
          </a:p>
        </p:txBody>
      </p:sp>
      <p:sp>
        <p:nvSpPr>
          <p:cNvPr id="25" name="Metin kutusu 24">
            <a:extLst>
              <a:ext uri="{FF2B5EF4-FFF2-40B4-BE49-F238E27FC236}">
                <a16:creationId xmlns:a16="http://schemas.microsoft.com/office/drawing/2014/main" id="{1F9871F6-E51A-4872-AE99-B4318A574E6B}"/>
              </a:ext>
            </a:extLst>
          </p:cNvPr>
          <p:cNvSpPr txBox="1"/>
          <p:nvPr/>
        </p:nvSpPr>
        <p:spPr>
          <a:xfrm>
            <a:off x="4584700" y="3632200"/>
            <a:ext cx="3136900" cy="889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Input/output alanlarını müşteriden gizleme ve sabit değer atama.</a:t>
            </a:r>
          </a:p>
        </p:txBody>
      </p:sp>
      <p:sp>
        <p:nvSpPr>
          <p:cNvPr id="26" name="Dikdörtgen: Köşeleri Yuvarlatılmış 25">
            <a:extLst>
              <a:ext uri="{FF2B5EF4-FFF2-40B4-BE49-F238E27FC236}">
                <a16:creationId xmlns:a16="http://schemas.microsoft.com/office/drawing/2014/main" id="{7592F18A-D8C3-47DF-9200-B1AC67FDAD15}"/>
              </a:ext>
            </a:extLst>
          </p:cNvPr>
          <p:cNvSpPr/>
          <p:nvPr/>
        </p:nvSpPr>
        <p:spPr>
          <a:xfrm>
            <a:off x="8153400" y="3022600"/>
            <a:ext cx="3492500" cy="1651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7" name="Dikdörtgen 26">
            <a:extLst>
              <a:ext uri="{FF2B5EF4-FFF2-40B4-BE49-F238E27FC236}">
                <a16:creationId xmlns:a16="http://schemas.microsoft.com/office/drawing/2014/main" id="{B012E167-38BF-45DC-9316-2363F718CF3D}"/>
              </a:ext>
            </a:extLst>
          </p:cNvPr>
          <p:cNvSpPr/>
          <p:nvPr/>
        </p:nvSpPr>
        <p:spPr>
          <a:xfrm>
            <a:off x="8153400" y="3022600"/>
            <a:ext cx="50800" cy="1651000"/>
          </a:xfrm>
          <a:prstGeom prst="rect">
            <a:avLst/>
          </a:prstGeom>
          <a:solidFill>
            <a:srgbClr val="90E0EF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8" name="Metin kutusu 27">
            <a:extLst>
              <a:ext uri="{FF2B5EF4-FFF2-40B4-BE49-F238E27FC236}">
                <a16:creationId xmlns:a16="http://schemas.microsoft.com/office/drawing/2014/main" id="{214E3E6E-4F35-4C45-8D6C-3053B6879598}"/>
              </a:ext>
            </a:extLst>
          </p:cNvPr>
          <p:cNvSpPr txBox="1"/>
          <p:nvPr/>
        </p:nvSpPr>
        <p:spPr>
          <a:xfrm>
            <a:off x="8356600" y="3200400"/>
            <a:ext cx="3136900" cy="3302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600" b="1">
                <a:solidFill>
                  <a:srgbClr val="90E0EF"/>
                </a:solidFill>
                <a:latin typeface="Segoe UI"/>
                <a:cs typeface="Segoe UI"/>
              </a:rPr>
              <a:t>Bakım Modu</a:t>
            </a:r>
          </a:p>
        </p:txBody>
      </p:sp>
      <p:sp>
        <p:nvSpPr>
          <p:cNvPr id="29" name="Metin kutusu 28">
            <a:extLst>
              <a:ext uri="{FF2B5EF4-FFF2-40B4-BE49-F238E27FC236}">
                <a16:creationId xmlns:a16="http://schemas.microsoft.com/office/drawing/2014/main" id="{7E5297A9-8D1A-46AE-A693-A2C60D454720}"/>
              </a:ext>
            </a:extLst>
          </p:cNvPr>
          <p:cNvSpPr txBox="1"/>
          <p:nvPr/>
        </p:nvSpPr>
        <p:spPr>
          <a:xfrm>
            <a:off x="8356600" y="3632200"/>
            <a:ext cx="3136900" cy="889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Sistem/RFC/ortam bazlı bakım modu. Otomatik 503 yanıtı.</a:t>
            </a:r>
          </a:p>
        </p:txBody>
      </p:sp>
      <p:sp>
        <p:nvSpPr>
          <p:cNvPr id="30" name="Metin kutusu 29">
            <a:extLst>
              <a:ext uri="{FF2B5EF4-FFF2-40B4-BE49-F238E27FC236}">
                <a16:creationId xmlns:a16="http://schemas.microsoft.com/office/drawing/2014/main" id="{E2B729C6-1577-4604-81A1-8B8C0D37A60D}"/>
              </a:ext>
            </a:extLst>
          </p:cNvPr>
          <p:cNvSpPr txBox="1"/>
          <p:nvPr/>
        </p:nvSpPr>
        <p:spPr>
          <a:xfrm>
            <a:off x="609600" y="4800600"/>
            <a:ext cx="11049000" cy="381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600">
                <a:solidFill>
                  <a:srgbClr val="FF6B35"/>
                </a:solidFill>
                <a:latin typeface="Segoe UI"/>
                <a:cs typeface="Segoe UI"/>
              </a:rPr>
              <a:t>6 bağımsız güvenlik katmanı ile uçtan uca koruma</a:t>
            </a:r>
          </a:p>
        </p:txBody>
      </p:sp>
      <p:sp>
        <p:nvSpPr>
          <p:cNvPr id="31" name="Dikdörtgen 30">
            <a:extLst>
              <a:ext uri="{FF2B5EF4-FFF2-40B4-BE49-F238E27FC236}">
                <a16:creationId xmlns:a16="http://schemas.microsoft.com/office/drawing/2014/main" id="{3A0B740A-47F8-4F54-A7BC-B3E6159C6C9A}"/>
              </a:ext>
            </a:extLst>
          </p:cNvPr>
          <p:cNvSpPr/>
          <p:nvPr/>
        </p:nvSpPr>
        <p:spPr>
          <a:xfrm>
            <a:off x="0" y="6731000"/>
            <a:ext cx="12192000" cy="635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5865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6D8B00F-1642-43D5-9065-CC77F149DD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B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ADAA63EA-F169-4876-9942-B148F14DD2D3}"/>
              </a:ext>
            </a:extLst>
          </p:cNvPr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06D6A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0D53537F-3421-429A-B6C2-A46B12FF6611}"/>
              </a:ext>
            </a:extLst>
          </p:cNvPr>
          <p:cNvSpPr txBox="1"/>
          <p:nvPr/>
        </p:nvSpPr>
        <p:spPr>
          <a:xfrm>
            <a:off x="609600" y="304800"/>
            <a:ext cx="11049000" cy="533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2800" b="1">
                <a:solidFill>
                  <a:srgbClr val="FFFFFF"/>
                </a:solidFill>
                <a:latin typeface="Segoe UI"/>
                <a:cs typeface="Segoe UI"/>
              </a:rPr>
              <a:t>Developer Portal — Müşteri Deneyimi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688A3AC9-FF06-4D21-B657-6094FFEE8233}"/>
              </a:ext>
            </a:extLst>
          </p:cNvPr>
          <p:cNvSpPr/>
          <p:nvPr/>
        </p:nvSpPr>
        <p:spPr>
          <a:xfrm>
            <a:off x="609600" y="914400"/>
            <a:ext cx="1524000" cy="38100"/>
          </a:xfrm>
          <a:prstGeom prst="rect">
            <a:avLst/>
          </a:prstGeom>
          <a:solidFill>
            <a:srgbClr val="06D6A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872B4317-1964-4943-983F-D1FB00F52705}"/>
              </a:ext>
            </a:extLst>
          </p:cNvPr>
          <p:cNvSpPr txBox="1"/>
          <p:nvPr/>
        </p:nvSpPr>
        <p:spPr>
          <a:xfrm>
            <a:off x="609600" y="1041400"/>
            <a:ext cx="7620000" cy="3302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500">
                <a:solidFill>
                  <a:srgbClr val="718096"/>
                </a:solidFill>
                <a:latin typeface="Segoe UI"/>
                <a:cs typeface="Segoe UI"/>
              </a:rPr>
              <a:t>Self-servis API deneyimi — 7/24 erişim</a:t>
            </a:r>
          </a:p>
        </p:txBody>
      </p:sp>
      <p:sp>
        <p:nvSpPr>
          <p:cNvPr id="7" name="Dikdörtgen: Köşeleri Yuvarlatılmış 6">
            <a:extLst>
              <a:ext uri="{FF2B5EF4-FFF2-40B4-BE49-F238E27FC236}">
                <a16:creationId xmlns:a16="http://schemas.microsoft.com/office/drawing/2014/main" id="{3A975095-1C19-4ECF-8785-B9F0BFA808BC}"/>
              </a:ext>
            </a:extLst>
          </p:cNvPr>
          <p:cNvSpPr/>
          <p:nvPr/>
        </p:nvSpPr>
        <p:spPr>
          <a:xfrm>
            <a:off x="609600" y="1524000"/>
            <a:ext cx="2603500" cy="1778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957B0824-AE14-43EC-BDFE-480BA3320808}"/>
              </a:ext>
            </a:extLst>
          </p:cNvPr>
          <p:cNvSpPr/>
          <p:nvPr/>
        </p:nvSpPr>
        <p:spPr>
          <a:xfrm>
            <a:off x="609600" y="1524000"/>
            <a:ext cx="2603500" cy="381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94FDD179-1971-44AB-887F-A4F00DB6FC65}"/>
              </a:ext>
            </a:extLst>
          </p:cNvPr>
          <p:cNvSpPr txBox="1"/>
          <p:nvPr/>
        </p:nvSpPr>
        <p:spPr>
          <a:xfrm>
            <a:off x="762000" y="1701800"/>
            <a:ext cx="2298700" cy="3302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500" b="1">
                <a:solidFill>
                  <a:srgbClr val="00B4D8"/>
                </a:solidFill>
                <a:latin typeface="Segoe UI"/>
                <a:cs typeface="Segoe UI"/>
              </a:rPr>
              <a:t>API Dokümantasyon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19C5F189-EBAC-4C4F-A37B-5493DBD31C9F}"/>
              </a:ext>
            </a:extLst>
          </p:cNvPr>
          <p:cNvSpPr txBox="1"/>
          <p:nvPr/>
        </p:nvSpPr>
        <p:spPr>
          <a:xfrm>
            <a:off x="762000" y="2133600"/>
            <a:ext cx="2298700" cy="1016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Endpoint, input/output alanları,
veri tipleri, örnek CURL</a:t>
            </a:r>
          </a:p>
        </p:txBody>
      </p:sp>
      <p:sp>
        <p:nvSpPr>
          <p:cNvPr id="11" name="Dikdörtgen: Köşeleri Yuvarlatılmış 10">
            <a:extLst>
              <a:ext uri="{FF2B5EF4-FFF2-40B4-BE49-F238E27FC236}">
                <a16:creationId xmlns:a16="http://schemas.microsoft.com/office/drawing/2014/main" id="{A9C09842-A3F2-45A4-A8CB-21CDD9158093}"/>
              </a:ext>
            </a:extLst>
          </p:cNvPr>
          <p:cNvSpPr/>
          <p:nvPr/>
        </p:nvSpPr>
        <p:spPr>
          <a:xfrm>
            <a:off x="3416300" y="1524000"/>
            <a:ext cx="2603500" cy="1778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id="{1071AAA3-B871-4BC4-80AE-9786A37C7656}"/>
              </a:ext>
            </a:extLst>
          </p:cNvPr>
          <p:cNvSpPr/>
          <p:nvPr/>
        </p:nvSpPr>
        <p:spPr>
          <a:xfrm>
            <a:off x="3416300" y="1524000"/>
            <a:ext cx="2603500" cy="38100"/>
          </a:xfrm>
          <a:prstGeom prst="rect">
            <a:avLst/>
          </a:prstGeom>
          <a:solidFill>
            <a:srgbClr val="06D6A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80C44480-51D6-42B6-AE75-237EFF6F1B20}"/>
              </a:ext>
            </a:extLst>
          </p:cNvPr>
          <p:cNvSpPr txBox="1"/>
          <p:nvPr/>
        </p:nvSpPr>
        <p:spPr>
          <a:xfrm>
            <a:off x="3568700" y="1701800"/>
            <a:ext cx="2298700" cy="3302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500" b="1">
                <a:solidFill>
                  <a:srgbClr val="06D6A0"/>
                </a:solidFill>
                <a:latin typeface="Segoe UI"/>
                <a:cs typeface="Segoe UI"/>
              </a:rPr>
              <a:t>Try it Out</a:t>
            </a: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9323179F-CC7C-4A10-9B10-05661A0160A5}"/>
              </a:ext>
            </a:extLst>
          </p:cNvPr>
          <p:cNvSpPr txBox="1"/>
          <p:nvPr/>
        </p:nvSpPr>
        <p:spPr>
          <a:xfrm>
            <a:off x="3568700" y="2133600"/>
            <a:ext cx="2298700" cy="1016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JSON editor ile tarayıcıdan
canlı API testi</a:t>
            </a:r>
          </a:p>
        </p:txBody>
      </p:sp>
      <p:sp>
        <p:nvSpPr>
          <p:cNvPr id="15" name="Dikdörtgen: Köşeleri Yuvarlatılmış 14">
            <a:extLst>
              <a:ext uri="{FF2B5EF4-FFF2-40B4-BE49-F238E27FC236}">
                <a16:creationId xmlns:a16="http://schemas.microsoft.com/office/drawing/2014/main" id="{952EAA36-B4D3-4399-A98F-08E1CAF9AD4F}"/>
              </a:ext>
            </a:extLst>
          </p:cNvPr>
          <p:cNvSpPr/>
          <p:nvPr/>
        </p:nvSpPr>
        <p:spPr>
          <a:xfrm>
            <a:off x="6223000" y="1524000"/>
            <a:ext cx="2603500" cy="1778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6" name="Dikdörtgen 15">
            <a:extLst>
              <a:ext uri="{FF2B5EF4-FFF2-40B4-BE49-F238E27FC236}">
                <a16:creationId xmlns:a16="http://schemas.microsoft.com/office/drawing/2014/main" id="{4DA5751F-8D8F-4A99-B133-D51A48AAF874}"/>
              </a:ext>
            </a:extLst>
          </p:cNvPr>
          <p:cNvSpPr/>
          <p:nvPr/>
        </p:nvSpPr>
        <p:spPr>
          <a:xfrm>
            <a:off x="6223000" y="1524000"/>
            <a:ext cx="2603500" cy="38100"/>
          </a:xfrm>
          <a:prstGeom prst="rect">
            <a:avLst/>
          </a:prstGeom>
          <a:solidFill>
            <a:srgbClr val="FFD16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7" name="Metin kutusu 16">
            <a:extLst>
              <a:ext uri="{FF2B5EF4-FFF2-40B4-BE49-F238E27FC236}">
                <a16:creationId xmlns:a16="http://schemas.microsoft.com/office/drawing/2014/main" id="{AEA322F9-2496-441B-AB17-2FFD5D18B5C5}"/>
              </a:ext>
            </a:extLst>
          </p:cNvPr>
          <p:cNvSpPr txBox="1"/>
          <p:nvPr/>
        </p:nvSpPr>
        <p:spPr>
          <a:xfrm>
            <a:off x="6375400" y="1701800"/>
            <a:ext cx="2298700" cy="3302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500" b="1">
                <a:solidFill>
                  <a:srgbClr val="FFD166"/>
                </a:solidFill>
                <a:latin typeface="Segoe UI"/>
                <a:cs typeface="Segoe UI"/>
              </a:rPr>
              <a:t>Dashboard</a:t>
            </a:r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1294769C-5BA3-4A7F-9DE3-BCDF2E9A5069}"/>
              </a:ext>
            </a:extLst>
          </p:cNvPr>
          <p:cNvSpPr txBox="1"/>
          <p:nvPr/>
        </p:nvSpPr>
        <p:spPr>
          <a:xfrm>
            <a:off x="6375400" y="2133600"/>
            <a:ext cx="2298700" cy="1016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İstek sayısı, hata oranı,
servis dağılımı, günlük trend</a:t>
            </a:r>
          </a:p>
        </p:txBody>
      </p:sp>
      <p:sp>
        <p:nvSpPr>
          <p:cNvPr id="19" name="Dikdörtgen: Köşeleri Yuvarlatılmış 18">
            <a:extLst>
              <a:ext uri="{FF2B5EF4-FFF2-40B4-BE49-F238E27FC236}">
                <a16:creationId xmlns:a16="http://schemas.microsoft.com/office/drawing/2014/main" id="{93420146-8B00-4FD7-9023-11F476C6159F}"/>
              </a:ext>
            </a:extLst>
          </p:cNvPr>
          <p:cNvSpPr/>
          <p:nvPr/>
        </p:nvSpPr>
        <p:spPr>
          <a:xfrm>
            <a:off x="9029700" y="1524000"/>
            <a:ext cx="2603500" cy="1778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0" name="Dikdörtgen 19">
            <a:extLst>
              <a:ext uri="{FF2B5EF4-FFF2-40B4-BE49-F238E27FC236}">
                <a16:creationId xmlns:a16="http://schemas.microsoft.com/office/drawing/2014/main" id="{9C17450F-B321-498A-B39C-2E3FB2FB41C9}"/>
              </a:ext>
            </a:extLst>
          </p:cNvPr>
          <p:cNvSpPr/>
          <p:nvPr/>
        </p:nvSpPr>
        <p:spPr>
          <a:xfrm>
            <a:off x="9029700" y="1524000"/>
            <a:ext cx="2603500" cy="38100"/>
          </a:xfrm>
          <a:prstGeom prst="rect">
            <a:avLst/>
          </a:prstGeom>
          <a:solidFill>
            <a:srgbClr val="48CAE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1" name="Metin kutusu 20">
            <a:extLst>
              <a:ext uri="{FF2B5EF4-FFF2-40B4-BE49-F238E27FC236}">
                <a16:creationId xmlns:a16="http://schemas.microsoft.com/office/drawing/2014/main" id="{FD9CC721-88C6-46B7-9BCF-EB8C76F0C1C0}"/>
              </a:ext>
            </a:extLst>
          </p:cNvPr>
          <p:cNvSpPr txBox="1"/>
          <p:nvPr/>
        </p:nvSpPr>
        <p:spPr>
          <a:xfrm>
            <a:off x="9182100" y="1701800"/>
            <a:ext cx="2298700" cy="3302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500" b="1">
                <a:solidFill>
                  <a:srgbClr val="48CAE4"/>
                </a:solidFill>
                <a:latin typeface="Segoe UI"/>
                <a:cs typeface="Segoe UI"/>
              </a:rPr>
              <a:t>My Logs</a:t>
            </a:r>
          </a:p>
        </p:txBody>
      </p: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AD4C89F2-FF38-4578-BA02-1E65CC336280}"/>
              </a:ext>
            </a:extLst>
          </p:cNvPr>
          <p:cNvSpPr txBox="1"/>
          <p:nvPr/>
        </p:nvSpPr>
        <p:spPr>
          <a:xfrm>
            <a:off x="9182100" y="2133600"/>
            <a:ext cx="2298700" cy="1016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Tüm istek logları — tarih,
HTTP durum, süre, IP</a:t>
            </a:r>
          </a:p>
        </p:txBody>
      </p:sp>
      <p:sp>
        <p:nvSpPr>
          <p:cNvPr id="23" name="Dikdörtgen: Köşeleri Yuvarlatılmış 22">
            <a:extLst>
              <a:ext uri="{FF2B5EF4-FFF2-40B4-BE49-F238E27FC236}">
                <a16:creationId xmlns:a16="http://schemas.microsoft.com/office/drawing/2014/main" id="{915D1847-DDB5-48E0-99A7-3479284F7C32}"/>
              </a:ext>
            </a:extLst>
          </p:cNvPr>
          <p:cNvSpPr/>
          <p:nvPr/>
        </p:nvSpPr>
        <p:spPr>
          <a:xfrm>
            <a:off x="698500" y="3530600"/>
            <a:ext cx="3492500" cy="1778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4" name="Dikdörtgen 23">
            <a:extLst>
              <a:ext uri="{FF2B5EF4-FFF2-40B4-BE49-F238E27FC236}">
                <a16:creationId xmlns:a16="http://schemas.microsoft.com/office/drawing/2014/main" id="{51EC781E-6238-48E2-AA13-EE61FC2464CF}"/>
              </a:ext>
            </a:extLst>
          </p:cNvPr>
          <p:cNvSpPr/>
          <p:nvPr/>
        </p:nvSpPr>
        <p:spPr>
          <a:xfrm>
            <a:off x="698500" y="3530600"/>
            <a:ext cx="3492500" cy="38100"/>
          </a:xfrm>
          <a:prstGeom prst="rect">
            <a:avLst/>
          </a:prstGeom>
          <a:solidFill>
            <a:srgbClr val="FF6B3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5" name="Metin kutusu 24">
            <a:extLst>
              <a:ext uri="{FF2B5EF4-FFF2-40B4-BE49-F238E27FC236}">
                <a16:creationId xmlns:a16="http://schemas.microsoft.com/office/drawing/2014/main" id="{1E1F7AC2-00D9-405D-8666-3C72A9118E4B}"/>
              </a:ext>
            </a:extLst>
          </p:cNvPr>
          <p:cNvSpPr txBox="1"/>
          <p:nvPr/>
        </p:nvSpPr>
        <p:spPr>
          <a:xfrm>
            <a:off x="850900" y="3708400"/>
            <a:ext cx="3187700" cy="3302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500" b="1">
                <a:solidFill>
                  <a:srgbClr val="FF6B35"/>
                </a:solidFill>
                <a:latin typeface="Segoe UI"/>
                <a:cs typeface="Segoe UI"/>
              </a:rPr>
              <a:t>Duyurular</a:t>
            </a:r>
          </a:p>
        </p:txBody>
      </p:sp>
      <p:sp>
        <p:nvSpPr>
          <p:cNvPr id="26" name="Metin kutusu 25">
            <a:extLst>
              <a:ext uri="{FF2B5EF4-FFF2-40B4-BE49-F238E27FC236}">
                <a16:creationId xmlns:a16="http://schemas.microsoft.com/office/drawing/2014/main" id="{F063EAF6-B7EB-40B1-904F-7DC546317860}"/>
              </a:ext>
            </a:extLst>
          </p:cNvPr>
          <p:cNvSpPr txBox="1"/>
          <p:nvPr/>
        </p:nvSpPr>
        <p:spPr>
          <a:xfrm>
            <a:off x="850900" y="4140200"/>
            <a:ext cx="3187700" cy="1016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Yeni servis, alan değişikliği
bildirimler, okunma takibi</a:t>
            </a:r>
          </a:p>
        </p:txBody>
      </p:sp>
      <p:sp>
        <p:nvSpPr>
          <p:cNvPr id="27" name="Dikdörtgen: Köşeleri Yuvarlatılmış 26">
            <a:extLst>
              <a:ext uri="{FF2B5EF4-FFF2-40B4-BE49-F238E27FC236}">
                <a16:creationId xmlns:a16="http://schemas.microsoft.com/office/drawing/2014/main" id="{75B54439-6388-45ED-B072-38BB0FAFBED0}"/>
              </a:ext>
            </a:extLst>
          </p:cNvPr>
          <p:cNvSpPr/>
          <p:nvPr/>
        </p:nvSpPr>
        <p:spPr>
          <a:xfrm>
            <a:off x="4470400" y="3530600"/>
            <a:ext cx="3492500" cy="1778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8" name="Dikdörtgen 27">
            <a:extLst>
              <a:ext uri="{FF2B5EF4-FFF2-40B4-BE49-F238E27FC236}">
                <a16:creationId xmlns:a16="http://schemas.microsoft.com/office/drawing/2014/main" id="{7E3CD61D-79B4-42E0-8E73-80B0EC71A8C8}"/>
              </a:ext>
            </a:extLst>
          </p:cNvPr>
          <p:cNvSpPr/>
          <p:nvPr/>
        </p:nvSpPr>
        <p:spPr>
          <a:xfrm>
            <a:off x="4470400" y="3530600"/>
            <a:ext cx="3492500" cy="38100"/>
          </a:xfrm>
          <a:prstGeom prst="rect">
            <a:avLst/>
          </a:prstGeom>
          <a:solidFill>
            <a:srgbClr val="90E0EF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9" name="Metin kutusu 28">
            <a:extLst>
              <a:ext uri="{FF2B5EF4-FFF2-40B4-BE49-F238E27FC236}">
                <a16:creationId xmlns:a16="http://schemas.microsoft.com/office/drawing/2014/main" id="{10220435-2C19-481D-82FF-C389E7275630}"/>
              </a:ext>
            </a:extLst>
          </p:cNvPr>
          <p:cNvSpPr txBox="1"/>
          <p:nvPr/>
        </p:nvSpPr>
        <p:spPr>
          <a:xfrm>
            <a:off x="4622800" y="3708400"/>
            <a:ext cx="3187700" cy="3302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500" b="1">
                <a:solidFill>
                  <a:srgbClr val="90E0EF"/>
                </a:solidFill>
                <a:latin typeface="Segoe UI"/>
                <a:cs typeface="Segoe UI"/>
              </a:rPr>
              <a:t>Destek Talepleri</a:t>
            </a:r>
          </a:p>
        </p:txBody>
      </p:sp>
      <p:sp>
        <p:nvSpPr>
          <p:cNvPr id="30" name="Metin kutusu 29">
            <a:extLst>
              <a:ext uri="{FF2B5EF4-FFF2-40B4-BE49-F238E27FC236}">
                <a16:creationId xmlns:a16="http://schemas.microsoft.com/office/drawing/2014/main" id="{89964CBC-9801-414A-B174-C168C8EB6C23}"/>
              </a:ext>
            </a:extLst>
          </p:cNvPr>
          <p:cNvSpPr txBox="1"/>
          <p:nvPr/>
        </p:nvSpPr>
        <p:spPr>
          <a:xfrm>
            <a:off x="4622800" y="4140200"/>
            <a:ext cx="3187700" cy="1016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Servis bazlı task açma,
yorum zinciri, SLA takibi</a:t>
            </a:r>
          </a:p>
        </p:txBody>
      </p:sp>
      <p:sp>
        <p:nvSpPr>
          <p:cNvPr id="31" name="Dikdörtgen: Köşeleri Yuvarlatılmış 30">
            <a:extLst>
              <a:ext uri="{FF2B5EF4-FFF2-40B4-BE49-F238E27FC236}">
                <a16:creationId xmlns:a16="http://schemas.microsoft.com/office/drawing/2014/main" id="{2CB6327C-AE01-4C37-83BA-414DD9E5D90B}"/>
              </a:ext>
            </a:extLst>
          </p:cNvPr>
          <p:cNvSpPr/>
          <p:nvPr/>
        </p:nvSpPr>
        <p:spPr>
          <a:xfrm>
            <a:off x="8242300" y="3530600"/>
            <a:ext cx="3492500" cy="1778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2" name="Dikdörtgen 31">
            <a:extLst>
              <a:ext uri="{FF2B5EF4-FFF2-40B4-BE49-F238E27FC236}">
                <a16:creationId xmlns:a16="http://schemas.microsoft.com/office/drawing/2014/main" id="{F8F250AC-5605-4A32-97B9-816971BD9EB4}"/>
              </a:ext>
            </a:extLst>
          </p:cNvPr>
          <p:cNvSpPr/>
          <p:nvPr/>
        </p:nvSpPr>
        <p:spPr>
          <a:xfrm>
            <a:off x="8242300" y="3530600"/>
            <a:ext cx="3492500" cy="38100"/>
          </a:xfrm>
          <a:prstGeom prst="rect">
            <a:avLst/>
          </a:prstGeom>
          <a:solidFill>
            <a:srgbClr val="06D6A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3" name="Metin kutusu 32">
            <a:extLst>
              <a:ext uri="{FF2B5EF4-FFF2-40B4-BE49-F238E27FC236}">
                <a16:creationId xmlns:a16="http://schemas.microsoft.com/office/drawing/2014/main" id="{EFCE0561-86CF-4759-AFAF-6AE3B5503BE2}"/>
              </a:ext>
            </a:extLst>
          </p:cNvPr>
          <p:cNvSpPr txBox="1"/>
          <p:nvPr/>
        </p:nvSpPr>
        <p:spPr>
          <a:xfrm>
            <a:off x="8394700" y="3708400"/>
            <a:ext cx="3187700" cy="3302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500" b="1">
                <a:solidFill>
                  <a:srgbClr val="06D6A0"/>
                </a:solidFill>
                <a:latin typeface="Segoe UI"/>
                <a:cs typeface="Segoe UI"/>
              </a:rPr>
              <a:t>Export</a:t>
            </a:r>
          </a:p>
        </p:txBody>
      </p:sp>
      <p:sp>
        <p:nvSpPr>
          <p:cNvPr id="34" name="Metin kutusu 33">
            <a:extLst>
              <a:ext uri="{FF2B5EF4-FFF2-40B4-BE49-F238E27FC236}">
                <a16:creationId xmlns:a16="http://schemas.microsoft.com/office/drawing/2014/main" id="{DB0A53A1-1F29-48F3-B773-221C18B385C3}"/>
              </a:ext>
            </a:extLst>
          </p:cNvPr>
          <p:cNvSpPr txBox="1"/>
          <p:nvPr/>
        </p:nvSpPr>
        <p:spPr>
          <a:xfrm>
            <a:off x="8394700" y="4140200"/>
            <a:ext cx="3187700" cy="1016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OpenAPI 3.0 Spec ve
Postman Collection indirme</a:t>
            </a:r>
          </a:p>
        </p:txBody>
      </p:sp>
      <p:sp>
        <p:nvSpPr>
          <p:cNvPr id="35" name="Dikdörtgen 34">
            <a:extLst>
              <a:ext uri="{FF2B5EF4-FFF2-40B4-BE49-F238E27FC236}">
                <a16:creationId xmlns:a16="http://schemas.microsoft.com/office/drawing/2014/main" id="{B8FB7747-B51B-416B-814D-DED0288D56D2}"/>
              </a:ext>
            </a:extLst>
          </p:cNvPr>
          <p:cNvSpPr/>
          <p:nvPr/>
        </p:nvSpPr>
        <p:spPr>
          <a:xfrm>
            <a:off x="0" y="6731000"/>
            <a:ext cx="12192000" cy="635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979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5F4258D-1866-44D4-B722-F79B8E6CAAE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B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2496193-CDD2-48FF-9744-3CE8806D66A4}"/>
              </a:ext>
            </a:extLst>
          </p:cNvPr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FFD16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AB987372-6870-4EA9-80ED-D3E58454DE12}"/>
              </a:ext>
            </a:extLst>
          </p:cNvPr>
          <p:cNvSpPr txBox="1"/>
          <p:nvPr/>
        </p:nvSpPr>
        <p:spPr>
          <a:xfrm>
            <a:off x="609600" y="304800"/>
            <a:ext cx="11049000" cy="533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da-DK" sz="2800" b="1">
                <a:solidFill>
                  <a:srgbClr val="FFFFFF"/>
                </a:solidFill>
                <a:latin typeface="Segoe UI"/>
                <a:cs typeface="Segoe UI"/>
              </a:rPr>
              <a:t>AI Entegrasyonu ve Akıllı Özellikler</a:t>
            </a:r>
            <a:endParaRPr lang="tr-TR" sz="2800" b="1">
              <a:solidFill>
                <a:srgbClr val="FFFFFF"/>
              </a:solidFill>
              <a:latin typeface="Segoe UI"/>
              <a:cs typeface="Segoe UI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DC2DA439-9E11-4511-B2E1-7ABC61CC7070}"/>
              </a:ext>
            </a:extLst>
          </p:cNvPr>
          <p:cNvSpPr/>
          <p:nvPr/>
        </p:nvSpPr>
        <p:spPr>
          <a:xfrm>
            <a:off x="609600" y="914400"/>
            <a:ext cx="1524000" cy="38100"/>
          </a:xfrm>
          <a:prstGeom prst="rect">
            <a:avLst/>
          </a:prstGeom>
          <a:solidFill>
            <a:srgbClr val="FFD16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6" name="Dikdörtgen: Köşeleri Yuvarlatılmış 5">
            <a:extLst>
              <a:ext uri="{FF2B5EF4-FFF2-40B4-BE49-F238E27FC236}">
                <a16:creationId xmlns:a16="http://schemas.microsoft.com/office/drawing/2014/main" id="{C000E11F-676B-4231-91A9-B5C054106025}"/>
              </a:ext>
            </a:extLst>
          </p:cNvPr>
          <p:cNvSpPr/>
          <p:nvPr/>
        </p:nvSpPr>
        <p:spPr>
          <a:xfrm>
            <a:off x="609600" y="1168400"/>
            <a:ext cx="5334000" cy="2159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23001234-317C-4CB4-994A-B4429201ABD3}"/>
              </a:ext>
            </a:extLst>
          </p:cNvPr>
          <p:cNvSpPr/>
          <p:nvPr/>
        </p:nvSpPr>
        <p:spPr>
          <a:xfrm>
            <a:off x="609600" y="1168400"/>
            <a:ext cx="5334000" cy="50800"/>
          </a:xfrm>
          <a:prstGeom prst="rect">
            <a:avLst/>
          </a:prstGeom>
          <a:solidFill>
            <a:srgbClr val="FFD16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BA152189-1B61-42C6-A541-D6343045470A}"/>
              </a:ext>
            </a:extLst>
          </p:cNvPr>
          <p:cNvSpPr txBox="1"/>
          <p:nvPr/>
        </p:nvSpPr>
        <p:spPr>
          <a:xfrm>
            <a:off x="838200" y="1371600"/>
            <a:ext cx="4876800" cy="355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b="1">
                <a:solidFill>
                  <a:srgbClr val="FFD166"/>
                </a:solidFill>
                <a:latin typeface="Segoe UI"/>
                <a:cs typeface="Segoe UI"/>
              </a:rPr>
              <a:t>AI Alan Eşleme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3D30EE6F-F9D0-48F0-B4BD-F251AA2A02DC}"/>
              </a:ext>
            </a:extLst>
          </p:cNvPr>
          <p:cNvSpPr txBox="1"/>
          <p:nvPr/>
        </p:nvSpPr>
        <p:spPr>
          <a:xfrm>
            <a:off x="838200" y="1828800"/>
            <a:ext cx="4876800" cy="1333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SAP teknik alan adlarını (IV_KUNNR, ET_DATA)
okunabilir REST adlarına dönüştürür.
4 AI sağlayıcı: Claude, GPT, Gemini, Custom</a:t>
            </a:r>
          </a:p>
        </p:txBody>
      </p:sp>
      <p:sp>
        <p:nvSpPr>
          <p:cNvPr id="10" name="Dikdörtgen: Köşeleri Yuvarlatılmış 9">
            <a:extLst>
              <a:ext uri="{FF2B5EF4-FFF2-40B4-BE49-F238E27FC236}">
                <a16:creationId xmlns:a16="http://schemas.microsoft.com/office/drawing/2014/main" id="{CBE205F3-E2A6-40EF-B7B3-EB241B8C25E5}"/>
              </a:ext>
            </a:extLst>
          </p:cNvPr>
          <p:cNvSpPr/>
          <p:nvPr/>
        </p:nvSpPr>
        <p:spPr>
          <a:xfrm>
            <a:off x="6324600" y="1168400"/>
            <a:ext cx="5334000" cy="2159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F2B81EC2-956D-46AD-BA74-059D74FED5F3}"/>
              </a:ext>
            </a:extLst>
          </p:cNvPr>
          <p:cNvSpPr/>
          <p:nvPr/>
        </p:nvSpPr>
        <p:spPr>
          <a:xfrm>
            <a:off x="6324600" y="1168400"/>
            <a:ext cx="5334000" cy="50800"/>
          </a:xfrm>
          <a:prstGeom prst="rect">
            <a:avLst/>
          </a:prstGeom>
          <a:solidFill>
            <a:srgbClr val="06D6A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CF42D182-CA55-43A5-8C8B-0CFA7A36563F}"/>
              </a:ext>
            </a:extLst>
          </p:cNvPr>
          <p:cNvSpPr txBox="1"/>
          <p:nvPr/>
        </p:nvSpPr>
        <p:spPr>
          <a:xfrm>
            <a:off x="6553200" y="1371600"/>
            <a:ext cx="4876800" cy="355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b="1">
                <a:solidFill>
                  <a:srgbClr val="06D6A0"/>
                </a:solidFill>
                <a:latin typeface="Segoe UI"/>
                <a:cs typeface="Segoe UI"/>
              </a:rPr>
              <a:t>Veri Sözlüğü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98DA2A2F-282B-489D-859A-51EE0F9BB647}"/>
              </a:ext>
            </a:extLst>
          </p:cNvPr>
          <p:cNvSpPr txBox="1"/>
          <p:nvPr/>
        </p:nvSpPr>
        <p:spPr>
          <a:xfrm>
            <a:off x="6553200" y="1828800"/>
            <a:ext cx="4876800" cy="1333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KUNNR, MATNR, ERDAT gibi yaygın SAP
data elementleri için standart REST alan
adı kütüphanesi. Otomatik eşleme.</a:t>
            </a:r>
          </a:p>
        </p:txBody>
      </p:sp>
      <p:sp>
        <p:nvSpPr>
          <p:cNvPr id="14" name="Dikdörtgen: Köşeleri Yuvarlatılmış 13">
            <a:extLst>
              <a:ext uri="{FF2B5EF4-FFF2-40B4-BE49-F238E27FC236}">
                <a16:creationId xmlns:a16="http://schemas.microsoft.com/office/drawing/2014/main" id="{99B66031-2678-4F88-A731-2170333CAA76}"/>
              </a:ext>
            </a:extLst>
          </p:cNvPr>
          <p:cNvSpPr/>
          <p:nvPr/>
        </p:nvSpPr>
        <p:spPr>
          <a:xfrm>
            <a:off x="609600" y="3581400"/>
            <a:ext cx="5334000" cy="2159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5" name="Dikdörtgen 14">
            <a:extLst>
              <a:ext uri="{FF2B5EF4-FFF2-40B4-BE49-F238E27FC236}">
                <a16:creationId xmlns:a16="http://schemas.microsoft.com/office/drawing/2014/main" id="{CDA104D9-1530-4603-A71D-5E2E64ACAAFA}"/>
              </a:ext>
            </a:extLst>
          </p:cNvPr>
          <p:cNvSpPr/>
          <p:nvPr/>
        </p:nvSpPr>
        <p:spPr>
          <a:xfrm>
            <a:off x="609600" y="3581400"/>
            <a:ext cx="5334000" cy="508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EF4BA6B7-99C8-44A9-AE5C-7F9F8300A255}"/>
              </a:ext>
            </a:extLst>
          </p:cNvPr>
          <p:cNvSpPr txBox="1"/>
          <p:nvPr/>
        </p:nvSpPr>
        <p:spPr>
          <a:xfrm>
            <a:off x="838200" y="3784600"/>
            <a:ext cx="4876800" cy="355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b="1">
                <a:solidFill>
                  <a:srgbClr val="00B4D8"/>
                </a:solidFill>
                <a:latin typeface="Segoe UI"/>
                <a:cs typeface="Segoe UI"/>
              </a:rPr>
              <a:t>OpenAPI 3.0 Export</a:t>
            </a:r>
          </a:p>
        </p:txBody>
      </p:sp>
      <p:sp>
        <p:nvSpPr>
          <p:cNvPr id="17" name="Metin kutusu 16">
            <a:extLst>
              <a:ext uri="{FF2B5EF4-FFF2-40B4-BE49-F238E27FC236}">
                <a16:creationId xmlns:a16="http://schemas.microsoft.com/office/drawing/2014/main" id="{732A72F5-0A7E-4B83-B874-A0F1AFF845F1}"/>
              </a:ext>
            </a:extLst>
          </p:cNvPr>
          <p:cNvSpPr txBox="1"/>
          <p:nvPr/>
        </p:nvSpPr>
        <p:spPr>
          <a:xfrm>
            <a:off x="838200" y="4241800"/>
            <a:ext cx="4876800" cy="1333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RFC tanımlarından otomatik OpenAPI spec
dosyası üretimi. Swagger Editor uyumlu.
JSON Schema dönüşümü.</a:t>
            </a:r>
          </a:p>
        </p:txBody>
      </p:sp>
      <p:sp>
        <p:nvSpPr>
          <p:cNvPr id="18" name="Dikdörtgen: Köşeleri Yuvarlatılmış 17">
            <a:extLst>
              <a:ext uri="{FF2B5EF4-FFF2-40B4-BE49-F238E27FC236}">
                <a16:creationId xmlns:a16="http://schemas.microsoft.com/office/drawing/2014/main" id="{B356AEDE-0D40-4DB8-96B0-06A15EFF6C95}"/>
              </a:ext>
            </a:extLst>
          </p:cNvPr>
          <p:cNvSpPr/>
          <p:nvPr/>
        </p:nvSpPr>
        <p:spPr>
          <a:xfrm>
            <a:off x="6324600" y="3581400"/>
            <a:ext cx="5334000" cy="2159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9" name="Dikdörtgen 18">
            <a:extLst>
              <a:ext uri="{FF2B5EF4-FFF2-40B4-BE49-F238E27FC236}">
                <a16:creationId xmlns:a16="http://schemas.microsoft.com/office/drawing/2014/main" id="{65DDC726-385B-4D4C-A8B3-EDE60426C933}"/>
              </a:ext>
            </a:extLst>
          </p:cNvPr>
          <p:cNvSpPr/>
          <p:nvPr/>
        </p:nvSpPr>
        <p:spPr>
          <a:xfrm>
            <a:off x="6324600" y="3581400"/>
            <a:ext cx="5334000" cy="50800"/>
          </a:xfrm>
          <a:prstGeom prst="rect">
            <a:avLst/>
          </a:prstGeom>
          <a:solidFill>
            <a:srgbClr val="48CAE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11C6CC40-C515-44B7-B467-47A538E1F6A3}"/>
              </a:ext>
            </a:extLst>
          </p:cNvPr>
          <p:cNvSpPr txBox="1"/>
          <p:nvPr/>
        </p:nvSpPr>
        <p:spPr>
          <a:xfrm>
            <a:off x="6553200" y="3784600"/>
            <a:ext cx="4876800" cy="355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b="1">
                <a:solidFill>
                  <a:srgbClr val="48CAE4"/>
                </a:solidFill>
                <a:latin typeface="Segoe UI"/>
                <a:cs typeface="Segoe UI"/>
              </a:rPr>
              <a:t>Postman Collection</a:t>
            </a:r>
          </a:p>
        </p:txBody>
      </p:sp>
      <p:sp>
        <p:nvSpPr>
          <p:cNvPr id="21" name="Metin kutusu 20">
            <a:extLst>
              <a:ext uri="{FF2B5EF4-FFF2-40B4-BE49-F238E27FC236}">
                <a16:creationId xmlns:a16="http://schemas.microsoft.com/office/drawing/2014/main" id="{5E54F6D6-00B4-41AF-9657-707638BEA35E}"/>
              </a:ext>
            </a:extLst>
          </p:cNvPr>
          <p:cNvSpPr txBox="1"/>
          <p:nvPr/>
        </p:nvSpPr>
        <p:spPr>
          <a:xfrm>
            <a:off x="6553200" y="4241800"/>
            <a:ext cx="4876800" cy="1333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Tek tıkla Postman collection JSON.
Örnek request body, auth header
ve endpoint URL hazır.</a:t>
            </a:r>
          </a:p>
        </p:txBody>
      </p:sp>
      <p:sp>
        <p:nvSpPr>
          <p:cNvPr id="22" name="Dikdörtgen 21">
            <a:extLst>
              <a:ext uri="{FF2B5EF4-FFF2-40B4-BE49-F238E27FC236}">
                <a16:creationId xmlns:a16="http://schemas.microsoft.com/office/drawing/2014/main" id="{C6B9605D-A0DB-4AC8-AD35-22BDA4AB0B9D}"/>
              </a:ext>
            </a:extLst>
          </p:cNvPr>
          <p:cNvSpPr/>
          <p:nvPr/>
        </p:nvSpPr>
        <p:spPr>
          <a:xfrm>
            <a:off x="0" y="6731000"/>
            <a:ext cx="12192000" cy="635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4337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DCF13EC-08E1-4E7B-864E-F7DBD72C636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B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91A69875-5A1C-412B-92EE-B52AF9F0A677}"/>
              </a:ext>
            </a:extLst>
          </p:cNvPr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4BE6DEE9-28EC-4F18-8DFE-4003DD2FDF8D}"/>
              </a:ext>
            </a:extLst>
          </p:cNvPr>
          <p:cNvSpPr txBox="1"/>
          <p:nvPr/>
        </p:nvSpPr>
        <p:spPr>
          <a:xfrm>
            <a:off x="609600" y="304800"/>
            <a:ext cx="11049000" cy="533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2800" b="1">
                <a:solidFill>
                  <a:srgbClr val="FFFFFF"/>
                </a:solidFill>
                <a:latin typeface="Segoe UI"/>
                <a:cs typeface="Segoe UI"/>
              </a:rPr>
              <a:t>İşimizi Nasıl Kolaylaştırıyor?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9FD3EC7F-6454-4EC1-B929-E53BC02CB593}"/>
              </a:ext>
            </a:extLst>
          </p:cNvPr>
          <p:cNvSpPr/>
          <p:nvPr/>
        </p:nvSpPr>
        <p:spPr>
          <a:xfrm>
            <a:off x="609600" y="914400"/>
            <a:ext cx="1524000" cy="381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6" name="Dikdörtgen: Köşeleri Yuvarlatılmış 5">
            <a:extLst>
              <a:ext uri="{FF2B5EF4-FFF2-40B4-BE49-F238E27FC236}">
                <a16:creationId xmlns:a16="http://schemas.microsoft.com/office/drawing/2014/main" id="{E29E8440-CE37-4E97-A854-081EA5CE7A9C}"/>
              </a:ext>
            </a:extLst>
          </p:cNvPr>
          <p:cNvSpPr/>
          <p:nvPr/>
        </p:nvSpPr>
        <p:spPr>
          <a:xfrm>
            <a:off x="609600" y="1168400"/>
            <a:ext cx="11049000" cy="457200"/>
          </a:xfrm>
          <a:prstGeom prst="roundRect">
            <a:avLst/>
          </a:prstGeom>
          <a:solidFill>
            <a:srgbClr val="1B3A5C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710BBF2B-B464-40FF-B0BD-57C31AC01DE7}"/>
              </a:ext>
            </a:extLst>
          </p:cNvPr>
          <p:cNvSpPr txBox="1"/>
          <p:nvPr/>
        </p:nvSpPr>
        <p:spPr>
          <a:xfrm>
            <a:off x="762000" y="1244600"/>
            <a:ext cx="1854200" cy="304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 b="1">
                <a:solidFill>
                  <a:srgbClr val="FFFFFF"/>
                </a:solidFill>
                <a:latin typeface="Segoe UI"/>
                <a:cs typeface="Segoe UI"/>
              </a:rPr>
              <a:t>Alan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831D4C9A-B500-4A47-BB08-7310308455DE}"/>
              </a:ext>
            </a:extLst>
          </p:cNvPr>
          <p:cNvSpPr txBox="1"/>
          <p:nvPr/>
        </p:nvSpPr>
        <p:spPr>
          <a:xfrm>
            <a:off x="2921000" y="12446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 b="1">
                <a:solidFill>
                  <a:srgbClr val="FF6B35"/>
                </a:solidFill>
                <a:latin typeface="Segoe UI"/>
                <a:cs typeface="Segoe UI"/>
              </a:rPr>
              <a:t>Öncesi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4B574FA3-4AC5-4A67-B972-6B19BF91EE98}"/>
              </a:ext>
            </a:extLst>
          </p:cNvPr>
          <p:cNvSpPr txBox="1"/>
          <p:nvPr/>
        </p:nvSpPr>
        <p:spPr>
          <a:xfrm>
            <a:off x="7112000" y="1244600"/>
            <a:ext cx="4394200" cy="304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 b="1">
                <a:solidFill>
                  <a:srgbClr val="06D6A0"/>
                </a:solidFill>
                <a:latin typeface="Segoe UI"/>
                <a:cs typeface="Segoe UI"/>
              </a:rPr>
              <a:t>Sonrası</a:t>
            </a:r>
          </a:p>
        </p:txBody>
      </p:sp>
      <p:sp>
        <p:nvSpPr>
          <p:cNvPr id="10" name="Dikdörtgen: Köşeleri Yuvarlatılmış 9">
            <a:extLst>
              <a:ext uri="{FF2B5EF4-FFF2-40B4-BE49-F238E27FC236}">
                <a16:creationId xmlns:a16="http://schemas.microsoft.com/office/drawing/2014/main" id="{3400D856-ED02-4589-AB3F-90861E3A4E32}"/>
              </a:ext>
            </a:extLst>
          </p:cNvPr>
          <p:cNvSpPr/>
          <p:nvPr/>
        </p:nvSpPr>
        <p:spPr>
          <a:xfrm>
            <a:off x="609600" y="1676400"/>
            <a:ext cx="11049000" cy="762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D8FD38F8-8E89-42E3-A54F-D198E3C7EB0D}"/>
              </a:ext>
            </a:extLst>
          </p:cNvPr>
          <p:cNvSpPr txBox="1"/>
          <p:nvPr/>
        </p:nvSpPr>
        <p:spPr>
          <a:xfrm>
            <a:off x="762000" y="1778000"/>
            <a:ext cx="1854200" cy="558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 b="1">
                <a:solidFill>
                  <a:srgbClr val="00B4D8"/>
                </a:solidFill>
                <a:latin typeface="Segoe UI"/>
                <a:cs typeface="Segoe UI"/>
              </a:rPr>
              <a:t>Yeni Servis Açma</a:t>
            </a: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74BF656B-B447-44B4-82FA-239F5A65BE73}"/>
              </a:ext>
            </a:extLst>
          </p:cNvPr>
          <p:cNvSpPr txBox="1"/>
          <p:nvPr/>
        </p:nvSpPr>
        <p:spPr>
          <a:xfrm>
            <a:off x="2921000" y="1778000"/>
            <a:ext cx="3886200" cy="558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Haftalar süren geliştirme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983A0E43-9B23-4BEA-B63D-BA083EC078D2}"/>
              </a:ext>
            </a:extLst>
          </p:cNvPr>
          <p:cNvSpPr txBox="1"/>
          <p:nvPr/>
        </p:nvSpPr>
        <p:spPr>
          <a:xfrm>
            <a:off x="7112000" y="1778000"/>
            <a:ext cx="4394200" cy="558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06D6A0"/>
                </a:solidFill>
                <a:latin typeface="Segoe UI"/>
                <a:cs typeface="Segoe UI"/>
              </a:rPr>
              <a:t>Dakikalar içinde admin panelden</a:t>
            </a:r>
          </a:p>
        </p:txBody>
      </p:sp>
      <p:sp>
        <p:nvSpPr>
          <p:cNvPr id="14" name="Dikdörtgen: Köşeleri Yuvarlatılmış 13">
            <a:extLst>
              <a:ext uri="{FF2B5EF4-FFF2-40B4-BE49-F238E27FC236}">
                <a16:creationId xmlns:a16="http://schemas.microsoft.com/office/drawing/2014/main" id="{F33EAE88-BB6D-4B86-BF21-CD62DD449305}"/>
              </a:ext>
            </a:extLst>
          </p:cNvPr>
          <p:cNvSpPr/>
          <p:nvPr/>
        </p:nvSpPr>
        <p:spPr>
          <a:xfrm>
            <a:off x="609600" y="2489200"/>
            <a:ext cx="11049000" cy="762000"/>
          </a:xfrm>
          <a:prstGeom prst="roundRect">
            <a:avLst/>
          </a:prstGeom>
          <a:solidFill>
            <a:srgbClr val="16223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813F12ED-2328-48F5-B5D8-83600534AE73}"/>
              </a:ext>
            </a:extLst>
          </p:cNvPr>
          <p:cNvSpPr txBox="1"/>
          <p:nvPr/>
        </p:nvSpPr>
        <p:spPr>
          <a:xfrm>
            <a:off x="762000" y="2590800"/>
            <a:ext cx="1854200" cy="558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 b="1">
                <a:solidFill>
                  <a:srgbClr val="00B4D8"/>
                </a:solidFill>
                <a:latin typeface="Segoe UI"/>
                <a:cs typeface="Segoe UI"/>
              </a:rPr>
              <a:t>Güvenlik</a:t>
            </a:r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4AE82961-0924-4B54-BF48-F1336D0507F3}"/>
              </a:ext>
            </a:extLst>
          </p:cNvPr>
          <p:cNvSpPr txBox="1"/>
          <p:nvPr/>
        </p:nvSpPr>
        <p:spPr>
          <a:xfrm>
            <a:off x="2921000" y="2590800"/>
            <a:ext cx="3886200" cy="558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Manuel kontrol, standart yok</a:t>
            </a:r>
          </a:p>
        </p:txBody>
      </p:sp>
      <p:sp>
        <p:nvSpPr>
          <p:cNvPr id="17" name="Metin kutusu 16">
            <a:extLst>
              <a:ext uri="{FF2B5EF4-FFF2-40B4-BE49-F238E27FC236}">
                <a16:creationId xmlns:a16="http://schemas.microsoft.com/office/drawing/2014/main" id="{D3E03649-2065-406F-8E41-D40351D12F19}"/>
              </a:ext>
            </a:extLst>
          </p:cNvPr>
          <p:cNvSpPr txBox="1"/>
          <p:nvPr/>
        </p:nvSpPr>
        <p:spPr>
          <a:xfrm>
            <a:off x="7112000" y="2590800"/>
            <a:ext cx="4394200" cy="558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fi-FI" sz="1400">
                <a:solidFill>
                  <a:srgbClr val="06D6A0"/>
                </a:solidFill>
                <a:latin typeface="Segoe UI"/>
                <a:cs typeface="Segoe UI"/>
              </a:rPr>
              <a:t>Otomatik: IP, rate limit, KUNNR</a:t>
            </a:r>
            <a:endParaRPr lang="tr-TR" sz="1400">
              <a:solidFill>
                <a:srgbClr val="06D6A0"/>
              </a:solidFill>
              <a:latin typeface="Segoe UI"/>
              <a:cs typeface="Segoe UI"/>
            </a:endParaRPr>
          </a:p>
        </p:txBody>
      </p:sp>
      <p:sp>
        <p:nvSpPr>
          <p:cNvPr id="18" name="Dikdörtgen: Köşeleri Yuvarlatılmış 17">
            <a:extLst>
              <a:ext uri="{FF2B5EF4-FFF2-40B4-BE49-F238E27FC236}">
                <a16:creationId xmlns:a16="http://schemas.microsoft.com/office/drawing/2014/main" id="{779E7A38-9482-4AE5-8861-CB7F0D6F59E1}"/>
              </a:ext>
            </a:extLst>
          </p:cNvPr>
          <p:cNvSpPr/>
          <p:nvPr/>
        </p:nvSpPr>
        <p:spPr>
          <a:xfrm>
            <a:off x="609600" y="3302000"/>
            <a:ext cx="11049000" cy="762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9" name="Metin kutusu 18">
            <a:extLst>
              <a:ext uri="{FF2B5EF4-FFF2-40B4-BE49-F238E27FC236}">
                <a16:creationId xmlns:a16="http://schemas.microsoft.com/office/drawing/2014/main" id="{AEE331F5-8A2A-4972-A4DD-897BF3F65E5D}"/>
              </a:ext>
            </a:extLst>
          </p:cNvPr>
          <p:cNvSpPr txBox="1"/>
          <p:nvPr/>
        </p:nvSpPr>
        <p:spPr>
          <a:xfrm>
            <a:off x="762000" y="3403600"/>
            <a:ext cx="1854200" cy="558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 b="1">
                <a:solidFill>
                  <a:srgbClr val="00B4D8"/>
                </a:solidFill>
                <a:latin typeface="Segoe UI"/>
                <a:cs typeface="Segoe UI"/>
              </a:rPr>
              <a:t>Müşteri İletişimi</a:t>
            </a: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6A5A746A-1AB2-416D-B768-4E9AE0649EA1}"/>
              </a:ext>
            </a:extLst>
          </p:cNvPr>
          <p:cNvSpPr txBox="1"/>
          <p:nvPr/>
        </p:nvSpPr>
        <p:spPr>
          <a:xfrm>
            <a:off x="2921000" y="3403600"/>
            <a:ext cx="3886200" cy="558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Email ile dokümantasyon</a:t>
            </a:r>
          </a:p>
        </p:txBody>
      </p:sp>
      <p:sp>
        <p:nvSpPr>
          <p:cNvPr id="21" name="Metin kutusu 20">
            <a:extLst>
              <a:ext uri="{FF2B5EF4-FFF2-40B4-BE49-F238E27FC236}">
                <a16:creationId xmlns:a16="http://schemas.microsoft.com/office/drawing/2014/main" id="{35188796-1D67-4C30-B613-EE34F648E0AF}"/>
              </a:ext>
            </a:extLst>
          </p:cNvPr>
          <p:cNvSpPr txBox="1"/>
          <p:nvPr/>
        </p:nvSpPr>
        <p:spPr>
          <a:xfrm>
            <a:off x="7112000" y="3403600"/>
            <a:ext cx="4394200" cy="558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06D6A0"/>
                </a:solidFill>
                <a:latin typeface="Segoe UI"/>
                <a:cs typeface="Segoe UI"/>
              </a:rPr>
              <a:t>Self-servis portal: 7/24 erişim</a:t>
            </a:r>
          </a:p>
        </p:txBody>
      </p:sp>
      <p:sp>
        <p:nvSpPr>
          <p:cNvPr id="22" name="Dikdörtgen: Köşeleri Yuvarlatılmış 21">
            <a:extLst>
              <a:ext uri="{FF2B5EF4-FFF2-40B4-BE49-F238E27FC236}">
                <a16:creationId xmlns:a16="http://schemas.microsoft.com/office/drawing/2014/main" id="{96D0C57A-623A-4AF3-9131-BEB29B38952A}"/>
              </a:ext>
            </a:extLst>
          </p:cNvPr>
          <p:cNvSpPr/>
          <p:nvPr/>
        </p:nvSpPr>
        <p:spPr>
          <a:xfrm>
            <a:off x="609600" y="4114800"/>
            <a:ext cx="11049000" cy="762000"/>
          </a:xfrm>
          <a:prstGeom prst="roundRect">
            <a:avLst/>
          </a:prstGeom>
          <a:solidFill>
            <a:srgbClr val="16223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3" name="Metin kutusu 22">
            <a:extLst>
              <a:ext uri="{FF2B5EF4-FFF2-40B4-BE49-F238E27FC236}">
                <a16:creationId xmlns:a16="http://schemas.microsoft.com/office/drawing/2014/main" id="{AB88BDC4-EB1B-42BA-9143-2EA4D9B3DB49}"/>
              </a:ext>
            </a:extLst>
          </p:cNvPr>
          <p:cNvSpPr txBox="1"/>
          <p:nvPr/>
        </p:nvSpPr>
        <p:spPr>
          <a:xfrm>
            <a:off x="762000" y="4216400"/>
            <a:ext cx="1854200" cy="558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 b="1">
                <a:solidFill>
                  <a:srgbClr val="00B4D8"/>
                </a:solidFill>
                <a:latin typeface="Segoe UI"/>
                <a:cs typeface="Segoe UI"/>
              </a:rPr>
              <a:t>İzleme</a:t>
            </a:r>
          </a:p>
        </p:txBody>
      </p:sp>
      <p:sp>
        <p:nvSpPr>
          <p:cNvPr id="24" name="Metin kutusu 23">
            <a:extLst>
              <a:ext uri="{FF2B5EF4-FFF2-40B4-BE49-F238E27FC236}">
                <a16:creationId xmlns:a16="http://schemas.microsoft.com/office/drawing/2014/main" id="{F7D37514-D066-433C-988C-9B0D06C386D9}"/>
              </a:ext>
            </a:extLst>
          </p:cNvPr>
          <p:cNvSpPr txBox="1"/>
          <p:nvPr/>
        </p:nvSpPr>
        <p:spPr>
          <a:xfrm>
            <a:off x="2921000" y="4216400"/>
            <a:ext cx="3886200" cy="558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Loglar dağık, analiz yok</a:t>
            </a:r>
          </a:p>
        </p:txBody>
      </p:sp>
      <p:sp>
        <p:nvSpPr>
          <p:cNvPr id="25" name="Metin kutusu 24">
            <a:extLst>
              <a:ext uri="{FF2B5EF4-FFF2-40B4-BE49-F238E27FC236}">
                <a16:creationId xmlns:a16="http://schemas.microsoft.com/office/drawing/2014/main" id="{4E357289-A6C7-4ECA-9AB1-B588A1FB2F9A}"/>
              </a:ext>
            </a:extLst>
          </p:cNvPr>
          <p:cNvSpPr txBox="1"/>
          <p:nvPr/>
        </p:nvSpPr>
        <p:spPr>
          <a:xfrm>
            <a:off x="7112000" y="4216400"/>
            <a:ext cx="4394200" cy="558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06D6A0"/>
                </a:solidFill>
                <a:latin typeface="Segoe UI"/>
                <a:cs typeface="Segoe UI"/>
              </a:rPr>
              <a:t>Merkezi dashboard, anomali tespiti</a:t>
            </a:r>
          </a:p>
        </p:txBody>
      </p:sp>
      <p:sp>
        <p:nvSpPr>
          <p:cNvPr id="26" name="Dikdörtgen: Köşeleri Yuvarlatılmış 25">
            <a:extLst>
              <a:ext uri="{FF2B5EF4-FFF2-40B4-BE49-F238E27FC236}">
                <a16:creationId xmlns:a16="http://schemas.microsoft.com/office/drawing/2014/main" id="{AB1E4B84-E47A-4017-9BFC-CAD2B943DD86}"/>
              </a:ext>
            </a:extLst>
          </p:cNvPr>
          <p:cNvSpPr/>
          <p:nvPr/>
        </p:nvSpPr>
        <p:spPr>
          <a:xfrm>
            <a:off x="609600" y="4927600"/>
            <a:ext cx="11049000" cy="762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77162C96-0CFB-48D7-BE69-87F2206C990B}"/>
              </a:ext>
            </a:extLst>
          </p:cNvPr>
          <p:cNvSpPr txBox="1"/>
          <p:nvPr/>
        </p:nvSpPr>
        <p:spPr>
          <a:xfrm>
            <a:off x="762000" y="5029200"/>
            <a:ext cx="1854200" cy="558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 b="1">
                <a:solidFill>
                  <a:srgbClr val="00B4D8"/>
                </a:solidFill>
                <a:latin typeface="Segoe UI"/>
                <a:cs typeface="Segoe UI"/>
              </a:rPr>
              <a:t>Operasyon</a:t>
            </a:r>
          </a:p>
        </p:txBody>
      </p:sp>
      <p:sp>
        <p:nvSpPr>
          <p:cNvPr id="28" name="Metin kutusu 27">
            <a:extLst>
              <a:ext uri="{FF2B5EF4-FFF2-40B4-BE49-F238E27FC236}">
                <a16:creationId xmlns:a16="http://schemas.microsoft.com/office/drawing/2014/main" id="{F9F8EEBD-6B15-458B-B46F-A9FD7075D07C}"/>
              </a:ext>
            </a:extLst>
          </p:cNvPr>
          <p:cNvSpPr txBox="1"/>
          <p:nvPr/>
        </p:nvSpPr>
        <p:spPr>
          <a:xfrm>
            <a:off x="2921000" y="5029200"/>
            <a:ext cx="3886200" cy="558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Reaktif müdahale</a:t>
            </a:r>
          </a:p>
        </p:txBody>
      </p:sp>
      <p:sp>
        <p:nvSpPr>
          <p:cNvPr id="29" name="Metin kutusu 28">
            <a:extLst>
              <a:ext uri="{FF2B5EF4-FFF2-40B4-BE49-F238E27FC236}">
                <a16:creationId xmlns:a16="http://schemas.microsoft.com/office/drawing/2014/main" id="{18EC2BD3-5209-4D1F-A7D7-13287959DC41}"/>
              </a:ext>
            </a:extLst>
          </p:cNvPr>
          <p:cNvSpPr txBox="1"/>
          <p:nvPr/>
        </p:nvSpPr>
        <p:spPr>
          <a:xfrm>
            <a:off x="7112000" y="5029200"/>
            <a:ext cx="4394200" cy="558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06D6A0"/>
                </a:solidFill>
                <a:latin typeface="Segoe UI"/>
                <a:cs typeface="Segoe UI"/>
              </a:rPr>
              <a:t>Proaktif: bakım, SLA, uyarılar</a:t>
            </a:r>
          </a:p>
        </p:txBody>
      </p:sp>
      <p:sp>
        <p:nvSpPr>
          <p:cNvPr id="30" name="Dikdörtgen: Köşeleri Yuvarlatılmış 29">
            <a:extLst>
              <a:ext uri="{FF2B5EF4-FFF2-40B4-BE49-F238E27FC236}">
                <a16:creationId xmlns:a16="http://schemas.microsoft.com/office/drawing/2014/main" id="{4F029AE6-D4A8-4507-95FA-ACA362F6A66E}"/>
              </a:ext>
            </a:extLst>
          </p:cNvPr>
          <p:cNvSpPr/>
          <p:nvPr/>
        </p:nvSpPr>
        <p:spPr>
          <a:xfrm>
            <a:off x="609600" y="5740400"/>
            <a:ext cx="11049000" cy="762000"/>
          </a:xfrm>
          <a:prstGeom prst="roundRect">
            <a:avLst/>
          </a:prstGeom>
          <a:solidFill>
            <a:srgbClr val="16223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1" name="Metin kutusu 30">
            <a:extLst>
              <a:ext uri="{FF2B5EF4-FFF2-40B4-BE49-F238E27FC236}">
                <a16:creationId xmlns:a16="http://schemas.microsoft.com/office/drawing/2014/main" id="{31A9ADFB-89D6-4D2D-B548-5E64F1EEF638}"/>
              </a:ext>
            </a:extLst>
          </p:cNvPr>
          <p:cNvSpPr txBox="1"/>
          <p:nvPr/>
        </p:nvSpPr>
        <p:spPr>
          <a:xfrm>
            <a:off x="762000" y="5842000"/>
            <a:ext cx="1854200" cy="558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 b="1">
                <a:solidFill>
                  <a:srgbClr val="00B4D8"/>
                </a:solidFill>
                <a:latin typeface="Segoe UI"/>
                <a:cs typeface="Segoe UI"/>
              </a:rPr>
              <a:t>Maliyet</a:t>
            </a:r>
          </a:p>
        </p:txBody>
      </p:sp>
      <p:sp>
        <p:nvSpPr>
          <p:cNvPr id="32" name="Metin kutusu 31">
            <a:extLst>
              <a:ext uri="{FF2B5EF4-FFF2-40B4-BE49-F238E27FC236}">
                <a16:creationId xmlns:a16="http://schemas.microsoft.com/office/drawing/2014/main" id="{1F0DC515-6374-45CE-AAC3-8E0FE416886A}"/>
              </a:ext>
            </a:extLst>
          </p:cNvPr>
          <p:cNvSpPr txBox="1"/>
          <p:nvPr/>
        </p:nvSpPr>
        <p:spPr>
          <a:xfrm>
            <a:off x="2921000" y="5842000"/>
            <a:ext cx="3886200" cy="558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Her servis için ayrı geliştirme</a:t>
            </a:r>
          </a:p>
        </p:txBody>
      </p:sp>
      <p:sp>
        <p:nvSpPr>
          <p:cNvPr id="33" name="Metin kutusu 32">
            <a:extLst>
              <a:ext uri="{FF2B5EF4-FFF2-40B4-BE49-F238E27FC236}">
                <a16:creationId xmlns:a16="http://schemas.microsoft.com/office/drawing/2014/main" id="{94FE6C90-BFD0-480C-B03D-BB1FCF2521D5}"/>
              </a:ext>
            </a:extLst>
          </p:cNvPr>
          <p:cNvSpPr txBox="1"/>
          <p:nvPr/>
        </p:nvSpPr>
        <p:spPr>
          <a:xfrm>
            <a:off x="7112000" y="5842000"/>
            <a:ext cx="4394200" cy="558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06D6A0"/>
                </a:solidFill>
                <a:latin typeface="Segoe UI"/>
                <a:cs typeface="Segoe UI"/>
              </a:rPr>
              <a:t>Tek platform, sınırsız servis</a:t>
            </a:r>
          </a:p>
        </p:txBody>
      </p:sp>
      <p:sp>
        <p:nvSpPr>
          <p:cNvPr id="34" name="Dikdörtgen 33">
            <a:extLst>
              <a:ext uri="{FF2B5EF4-FFF2-40B4-BE49-F238E27FC236}">
                <a16:creationId xmlns:a16="http://schemas.microsoft.com/office/drawing/2014/main" id="{57535355-2310-4801-AB33-82701DC5C551}"/>
              </a:ext>
            </a:extLst>
          </p:cNvPr>
          <p:cNvSpPr/>
          <p:nvPr/>
        </p:nvSpPr>
        <p:spPr>
          <a:xfrm>
            <a:off x="0" y="6731000"/>
            <a:ext cx="12192000" cy="635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469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945B909-83D9-47C6-A275-53E43FB8E0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D1B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2B520EC4-7441-4985-A2F3-474D486B9846}"/>
              </a:ext>
            </a:extLst>
          </p:cNvPr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48CAE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ECC37825-5B7B-47C0-8E1C-F2EA72FF2FFF}"/>
              </a:ext>
            </a:extLst>
          </p:cNvPr>
          <p:cNvSpPr txBox="1"/>
          <p:nvPr/>
        </p:nvSpPr>
        <p:spPr>
          <a:xfrm>
            <a:off x="609600" y="304800"/>
            <a:ext cx="11049000" cy="533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2800" b="1">
                <a:solidFill>
                  <a:srgbClr val="FFFFFF"/>
                </a:solidFill>
                <a:latin typeface="Segoe UI"/>
                <a:cs typeface="Segoe UI"/>
              </a:rPr>
              <a:t>Geliştirme Eforu ve Teknoloji Yığını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7E00ED09-EB9C-4AA5-8A75-98425D869DC7}"/>
              </a:ext>
            </a:extLst>
          </p:cNvPr>
          <p:cNvSpPr/>
          <p:nvPr/>
        </p:nvSpPr>
        <p:spPr>
          <a:xfrm>
            <a:off x="609600" y="914400"/>
            <a:ext cx="1524000" cy="38100"/>
          </a:xfrm>
          <a:prstGeom prst="rect">
            <a:avLst/>
          </a:prstGeom>
          <a:solidFill>
            <a:srgbClr val="48CAE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9AA0EDD6-B0D9-44B4-A36A-53C679250AD1}"/>
              </a:ext>
            </a:extLst>
          </p:cNvPr>
          <p:cNvSpPr txBox="1"/>
          <p:nvPr/>
        </p:nvSpPr>
        <p:spPr>
          <a:xfrm>
            <a:off x="609600" y="1168400"/>
            <a:ext cx="5588000" cy="3302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500" b="1">
                <a:solidFill>
                  <a:srgbClr val="48CAE4"/>
                </a:solidFill>
                <a:latin typeface="Segoe UI"/>
                <a:cs typeface="Segoe UI"/>
              </a:rPr>
              <a:t>Fazlar — 5 İş Günü (15–20 Mart 2026)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58639B3-33AF-4FA0-A1C2-DF7EAC119E21}"/>
              </a:ext>
            </a:extLst>
          </p:cNvPr>
          <p:cNvSpPr/>
          <p:nvPr/>
        </p:nvSpPr>
        <p:spPr>
          <a:xfrm>
            <a:off x="609600" y="1701800"/>
            <a:ext cx="177800" cy="177800"/>
          </a:xfrm>
          <a:prstGeom prst="ellipse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F492E2AF-D9D9-450C-883A-A341B3D9985A}"/>
              </a:ext>
            </a:extLst>
          </p:cNvPr>
          <p:cNvSpPr/>
          <p:nvPr/>
        </p:nvSpPr>
        <p:spPr>
          <a:xfrm>
            <a:off x="685800" y="1879600"/>
            <a:ext cx="25400" cy="660400"/>
          </a:xfrm>
          <a:prstGeom prst="rect">
            <a:avLst/>
          </a:prstGeom>
          <a:solidFill>
            <a:srgbClr val="2D374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4C91014D-255E-4428-9DFE-380F142F957D}"/>
              </a:ext>
            </a:extLst>
          </p:cNvPr>
          <p:cNvSpPr txBox="1"/>
          <p:nvPr/>
        </p:nvSpPr>
        <p:spPr>
          <a:xfrm>
            <a:off x="914400" y="1625600"/>
            <a:ext cx="10160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 b="1">
                <a:solidFill>
                  <a:srgbClr val="00B4D8"/>
                </a:solidFill>
                <a:latin typeface="Segoe UI"/>
                <a:cs typeface="Segoe UI"/>
              </a:rPr>
              <a:t>Faz 1–2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5F22B263-67C3-4205-B688-C194BBA368E1}"/>
              </a:ext>
            </a:extLst>
          </p:cNvPr>
          <p:cNvSpPr txBox="1"/>
          <p:nvPr/>
        </p:nvSpPr>
        <p:spPr>
          <a:xfrm>
            <a:off x="914400" y="1905000"/>
            <a:ext cx="5207000" cy="431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Çekirdek Platform: RFC Engine, Admin Panel (15 sayfa), Portal (7 sayfa)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817097C-05BE-49AE-99D3-8AB5C09040A3}"/>
              </a:ext>
            </a:extLst>
          </p:cNvPr>
          <p:cNvSpPr/>
          <p:nvPr/>
        </p:nvSpPr>
        <p:spPr>
          <a:xfrm>
            <a:off x="609600" y="2540000"/>
            <a:ext cx="177800" cy="177800"/>
          </a:xfrm>
          <a:prstGeom prst="ellipse">
            <a:avLst/>
          </a:prstGeom>
          <a:solidFill>
            <a:srgbClr val="06D6A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id="{F28115CB-FA7B-4543-B54D-62F7B93882F8}"/>
              </a:ext>
            </a:extLst>
          </p:cNvPr>
          <p:cNvSpPr/>
          <p:nvPr/>
        </p:nvSpPr>
        <p:spPr>
          <a:xfrm>
            <a:off x="685800" y="2717800"/>
            <a:ext cx="25400" cy="660400"/>
          </a:xfrm>
          <a:prstGeom prst="rect">
            <a:avLst/>
          </a:prstGeom>
          <a:solidFill>
            <a:srgbClr val="2D374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4312E9D1-F3BD-4D64-A73E-6C0257971A75}"/>
              </a:ext>
            </a:extLst>
          </p:cNvPr>
          <p:cNvSpPr txBox="1"/>
          <p:nvPr/>
        </p:nvSpPr>
        <p:spPr>
          <a:xfrm>
            <a:off x="914400" y="2463800"/>
            <a:ext cx="10160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 b="1">
                <a:solidFill>
                  <a:srgbClr val="06D6A0"/>
                </a:solidFill>
                <a:latin typeface="Segoe UI"/>
                <a:cs typeface="Segoe UI"/>
              </a:rPr>
              <a:t>Faz 3</a:t>
            </a: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E2532574-7B62-4531-91D2-C919850B5969}"/>
              </a:ext>
            </a:extLst>
          </p:cNvPr>
          <p:cNvSpPr txBox="1"/>
          <p:nvPr/>
        </p:nvSpPr>
        <p:spPr>
          <a:xfrm>
            <a:off x="914400" y="2743200"/>
            <a:ext cx="5207000" cy="431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Admin Dashboard: 6 KPI kartı, analitik, anomali dedeksiyon (5 dedektör)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94B9E64-5803-4456-9681-868A4840F646}"/>
              </a:ext>
            </a:extLst>
          </p:cNvPr>
          <p:cNvSpPr/>
          <p:nvPr/>
        </p:nvSpPr>
        <p:spPr>
          <a:xfrm>
            <a:off x="609600" y="3378200"/>
            <a:ext cx="177800" cy="177800"/>
          </a:xfrm>
          <a:prstGeom prst="ellipse">
            <a:avLst/>
          </a:prstGeom>
          <a:solidFill>
            <a:srgbClr val="FFD16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6" name="Dikdörtgen 15">
            <a:extLst>
              <a:ext uri="{FF2B5EF4-FFF2-40B4-BE49-F238E27FC236}">
                <a16:creationId xmlns:a16="http://schemas.microsoft.com/office/drawing/2014/main" id="{5CDF3EFA-03D8-4899-8182-2C71994720D2}"/>
              </a:ext>
            </a:extLst>
          </p:cNvPr>
          <p:cNvSpPr/>
          <p:nvPr/>
        </p:nvSpPr>
        <p:spPr>
          <a:xfrm>
            <a:off x="685800" y="3556000"/>
            <a:ext cx="25400" cy="660400"/>
          </a:xfrm>
          <a:prstGeom prst="rect">
            <a:avLst/>
          </a:prstGeom>
          <a:solidFill>
            <a:srgbClr val="2D374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17" name="Metin kutusu 16">
            <a:extLst>
              <a:ext uri="{FF2B5EF4-FFF2-40B4-BE49-F238E27FC236}">
                <a16:creationId xmlns:a16="http://schemas.microsoft.com/office/drawing/2014/main" id="{5B5A6DEE-95CB-40E7-BE97-96D47DBD77DB}"/>
              </a:ext>
            </a:extLst>
          </p:cNvPr>
          <p:cNvSpPr txBox="1"/>
          <p:nvPr/>
        </p:nvSpPr>
        <p:spPr>
          <a:xfrm>
            <a:off x="914400" y="3302000"/>
            <a:ext cx="10160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 b="1">
                <a:solidFill>
                  <a:srgbClr val="FFD166"/>
                </a:solidFill>
                <a:latin typeface="Segoe UI"/>
                <a:cs typeface="Segoe UI"/>
              </a:rPr>
              <a:t>Faz 4</a:t>
            </a:r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BD30F9B9-784B-467B-B586-9312C0BF261F}"/>
              </a:ext>
            </a:extLst>
          </p:cNvPr>
          <p:cNvSpPr txBox="1"/>
          <p:nvPr/>
        </p:nvSpPr>
        <p:spPr>
          <a:xfrm>
            <a:off x="914400" y="3581400"/>
            <a:ext cx="5207000" cy="431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nn-NO" sz="1400">
                <a:solidFill>
                  <a:srgbClr val="B0BEC5"/>
                </a:solidFill>
                <a:latin typeface="Segoe UI"/>
                <a:cs typeface="Segoe UI"/>
              </a:rPr>
              <a:t>Portal Dashboard: Müşteri bazlı KPI'lar, istek trendi, hata oranı</a:t>
            </a:r>
            <a:endParaRPr lang="tr-TR" sz="1400">
              <a:solidFill>
                <a:srgbClr val="B0BEC5"/>
              </a:solidFill>
              <a:latin typeface="Segoe UI"/>
              <a:cs typeface="Segoe UI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731036-25EA-4BB1-B102-3318B416BF4C}"/>
              </a:ext>
            </a:extLst>
          </p:cNvPr>
          <p:cNvSpPr/>
          <p:nvPr/>
        </p:nvSpPr>
        <p:spPr>
          <a:xfrm>
            <a:off x="609600" y="4216400"/>
            <a:ext cx="177800" cy="177800"/>
          </a:xfrm>
          <a:prstGeom prst="ellipse">
            <a:avLst/>
          </a:prstGeom>
          <a:solidFill>
            <a:srgbClr val="FF6B3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0" name="Dikdörtgen 19">
            <a:extLst>
              <a:ext uri="{FF2B5EF4-FFF2-40B4-BE49-F238E27FC236}">
                <a16:creationId xmlns:a16="http://schemas.microsoft.com/office/drawing/2014/main" id="{BE25A86B-0B12-42B0-9034-3C7C82D58E35}"/>
              </a:ext>
            </a:extLst>
          </p:cNvPr>
          <p:cNvSpPr/>
          <p:nvPr/>
        </p:nvSpPr>
        <p:spPr>
          <a:xfrm>
            <a:off x="685800" y="4394200"/>
            <a:ext cx="25400" cy="660400"/>
          </a:xfrm>
          <a:prstGeom prst="rect">
            <a:avLst/>
          </a:prstGeom>
          <a:solidFill>
            <a:srgbClr val="2D374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1" name="Metin kutusu 20">
            <a:extLst>
              <a:ext uri="{FF2B5EF4-FFF2-40B4-BE49-F238E27FC236}">
                <a16:creationId xmlns:a16="http://schemas.microsoft.com/office/drawing/2014/main" id="{34A2E043-E458-484F-804F-3AC6D455F4DE}"/>
              </a:ext>
            </a:extLst>
          </p:cNvPr>
          <p:cNvSpPr txBox="1"/>
          <p:nvPr/>
        </p:nvSpPr>
        <p:spPr>
          <a:xfrm>
            <a:off x="914400" y="4140200"/>
            <a:ext cx="10160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 b="1">
                <a:solidFill>
                  <a:srgbClr val="FF6B35"/>
                </a:solidFill>
                <a:latin typeface="Segoe UI"/>
                <a:cs typeface="Segoe UI"/>
              </a:rPr>
              <a:t>Faz 5</a:t>
            </a:r>
          </a:p>
        </p:txBody>
      </p: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C679C7B3-8B5A-41BA-A48B-4A144FFCFFC9}"/>
              </a:ext>
            </a:extLst>
          </p:cNvPr>
          <p:cNvSpPr txBox="1"/>
          <p:nvPr/>
        </p:nvSpPr>
        <p:spPr>
          <a:xfrm>
            <a:off x="914400" y="4419600"/>
            <a:ext cx="5207000" cy="431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TEST/LIVE ayrımı: Çift SAP bağlantısı, ortam kilitli API key'ler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1127302-B7A9-401B-9E96-4BDA1A2D0507}"/>
              </a:ext>
            </a:extLst>
          </p:cNvPr>
          <p:cNvSpPr/>
          <p:nvPr/>
        </p:nvSpPr>
        <p:spPr>
          <a:xfrm>
            <a:off x="609600" y="5054600"/>
            <a:ext cx="177800" cy="177800"/>
          </a:xfrm>
          <a:prstGeom prst="ellipse">
            <a:avLst/>
          </a:prstGeom>
          <a:solidFill>
            <a:srgbClr val="48CAE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4" name="Metin kutusu 23">
            <a:extLst>
              <a:ext uri="{FF2B5EF4-FFF2-40B4-BE49-F238E27FC236}">
                <a16:creationId xmlns:a16="http://schemas.microsoft.com/office/drawing/2014/main" id="{FDE89766-6C4C-4B0D-8011-2E29D3B589CA}"/>
              </a:ext>
            </a:extLst>
          </p:cNvPr>
          <p:cNvSpPr txBox="1"/>
          <p:nvPr/>
        </p:nvSpPr>
        <p:spPr>
          <a:xfrm>
            <a:off x="914400" y="4978400"/>
            <a:ext cx="10160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 b="1">
                <a:solidFill>
                  <a:srgbClr val="48CAE4"/>
                </a:solidFill>
                <a:latin typeface="Segoe UI"/>
                <a:cs typeface="Segoe UI"/>
              </a:rPr>
              <a:t>Ek</a:t>
            </a:r>
          </a:p>
        </p:txBody>
      </p:sp>
      <p:sp>
        <p:nvSpPr>
          <p:cNvPr id="25" name="Metin kutusu 24">
            <a:extLst>
              <a:ext uri="{FF2B5EF4-FFF2-40B4-BE49-F238E27FC236}">
                <a16:creationId xmlns:a16="http://schemas.microsoft.com/office/drawing/2014/main" id="{ED5A7885-95D5-48E7-AB23-24B206707ECD}"/>
              </a:ext>
            </a:extLst>
          </p:cNvPr>
          <p:cNvSpPr txBox="1"/>
          <p:nvPr/>
        </p:nvSpPr>
        <p:spPr>
          <a:xfrm>
            <a:off x="914400" y="5257800"/>
            <a:ext cx="5207000" cy="4318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B0BEC5"/>
                </a:solidFill>
                <a:latin typeface="Segoe UI"/>
                <a:cs typeface="Segoe UI"/>
              </a:rPr>
              <a:t>IP Whitelist, Bakım Modu, OpenAPI 3.0, Postman Collection Export</a:t>
            </a:r>
            <a:endParaRPr lang="tr-TR" sz="1400">
              <a:solidFill>
                <a:srgbClr val="B0BEC5"/>
              </a:solidFill>
              <a:latin typeface="Segoe UI"/>
              <a:cs typeface="Segoe UI"/>
            </a:endParaRPr>
          </a:p>
        </p:txBody>
      </p:sp>
      <p:sp>
        <p:nvSpPr>
          <p:cNvPr id="26" name="Metin kutusu 25">
            <a:extLst>
              <a:ext uri="{FF2B5EF4-FFF2-40B4-BE49-F238E27FC236}">
                <a16:creationId xmlns:a16="http://schemas.microsoft.com/office/drawing/2014/main" id="{DB6BF24B-F409-4898-8ED3-B9653649C1FB}"/>
              </a:ext>
            </a:extLst>
          </p:cNvPr>
          <p:cNvSpPr txBox="1"/>
          <p:nvPr/>
        </p:nvSpPr>
        <p:spPr>
          <a:xfrm>
            <a:off x="6477000" y="1168400"/>
            <a:ext cx="5080000" cy="3302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500" b="1">
                <a:solidFill>
                  <a:srgbClr val="06D6A0"/>
                </a:solidFill>
                <a:latin typeface="Segoe UI"/>
                <a:cs typeface="Segoe UI"/>
              </a:rPr>
              <a:t>Teknoloji Yığını</a:t>
            </a:r>
          </a:p>
        </p:txBody>
      </p:sp>
      <p:sp>
        <p:nvSpPr>
          <p:cNvPr id="27" name="Dikdörtgen: Köşeleri Yuvarlatılmış 26">
            <a:extLst>
              <a:ext uri="{FF2B5EF4-FFF2-40B4-BE49-F238E27FC236}">
                <a16:creationId xmlns:a16="http://schemas.microsoft.com/office/drawing/2014/main" id="{20E86CDA-D90D-4BC6-A673-DB760E2F5619}"/>
              </a:ext>
            </a:extLst>
          </p:cNvPr>
          <p:cNvSpPr/>
          <p:nvPr/>
        </p:nvSpPr>
        <p:spPr>
          <a:xfrm>
            <a:off x="6477000" y="1600200"/>
            <a:ext cx="5080000" cy="635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8" name="Dikdörtgen 27">
            <a:extLst>
              <a:ext uri="{FF2B5EF4-FFF2-40B4-BE49-F238E27FC236}">
                <a16:creationId xmlns:a16="http://schemas.microsoft.com/office/drawing/2014/main" id="{B5389F87-5CB4-48F8-84AF-A02635D4F65D}"/>
              </a:ext>
            </a:extLst>
          </p:cNvPr>
          <p:cNvSpPr/>
          <p:nvPr/>
        </p:nvSpPr>
        <p:spPr>
          <a:xfrm>
            <a:off x="6477000" y="1600200"/>
            <a:ext cx="50800" cy="6350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29" name="Metin kutusu 28">
            <a:extLst>
              <a:ext uri="{FF2B5EF4-FFF2-40B4-BE49-F238E27FC236}">
                <a16:creationId xmlns:a16="http://schemas.microsoft.com/office/drawing/2014/main" id="{0CBCAF3D-DB6B-4E80-8C5A-541B470EC53C}"/>
              </a:ext>
            </a:extLst>
          </p:cNvPr>
          <p:cNvSpPr txBox="1"/>
          <p:nvPr/>
        </p:nvSpPr>
        <p:spPr>
          <a:xfrm>
            <a:off x="6654800" y="1651000"/>
            <a:ext cx="47244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 b="1">
                <a:solidFill>
                  <a:srgbClr val="00B4D8"/>
                </a:solidFill>
                <a:latin typeface="Segoe UI"/>
                <a:cs typeface="Segoe UI"/>
              </a:rPr>
              <a:t>Backend</a:t>
            </a:r>
          </a:p>
        </p:txBody>
      </p:sp>
      <p:sp>
        <p:nvSpPr>
          <p:cNvPr id="30" name="Metin kutusu 29">
            <a:extLst>
              <a:ext uri="{FF2B5EF4-FFF2-40B4-BE49-F238E27FC236}">
                <a16:creationId xmlns:a16="http://schemas.microsoft.com/office/drawing/2014/main" id="{3E3E244C-9CA0-49C7-870D-CAE24C02F1FA}"/>
              </a:ext>
            </a:extLst>
          </p:cNvPr>
          <p:cNvSpPr txBox="1"/>
          <p:nvPr/>
        </p:nvSpPr>
        <p:spPr>
          <a:xfrm>
            <a:off x="6654800" y="1930400"/>
            <a:ext cx="47244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Node.js, TypeScript, Express.js</a:t>
            </a:r>
          </a:p>
        </p:txBody>
      </p:sp>
      <p:sp>
        <p:nvSpPr>
          <p:cNvPr id="31" name="Dikdörtgen: Köşeleri Yuvarlatılmış 30">
            <a:extLst>
              <a:ext uri="{FF2B5EF4-FFF2-40B4-BE49-F238E27FC236}">
                <a16:creationId xmlns:a16="http://schemas.microsoft.com/office/drawing/2014/main" id="{8E9618EE-8A67-4B96-B78D-CE70FE1A92AD}"/>
              </a:ext>
            </a:extLst>
          </p:cNvPr>
          <p:cNvSpPr/>
          <p:nvPr/>
        </p:nvSpPr>
        <p:spPr>
          <a:xfrm>
            <a:off x="6477000" y="2336800"/>
            <a:ext cx="5080000" cy="635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2" name="Dikdörtgen 31">
            <a:extLst>
              <a:ext uri="{FF2B5EF4-FFF2-40B4-BE49-F238E27FC236}">
                <a16:creationId xmlns:a16="http://schemas.microsoft.com/office/drawing/2014/main" id="{86654079-0E33-443F-A657-D96716792275}"/>
              </a:ext>
            </a:extLst>
          </p:cNvPr>
          <p:cNvSpPr/>
          <p:nvPr/>
        </p:nvSpPr>
        <p:spPr>
          <a:xfrm>
            <a:off x="6477000" y="2336800"/>
            <a:ext cx="50800" cy="635000"/>
          </a:xfrm>
          <a:prstGeom prst="rect">
            <a:avLst/>
          </a:prstGeom>
          <a:solidFill>
            <a:srgbClr val="06D6A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3" name="Metin kutusu 32">
            <a:extLst>
              <a:ext uri="{FF2B5EF4-FFF2-40B4-BE49-F238E27FC236}">
                <a16:creationId xmlns:a16="http://schemas.microsoft.com/office/drawing/2014/main" id="{0F47F241-74D5-4A6F-82B1-D6CDC9FCCB8E}"/>
              </a:ext>
            </a:extLst>
          </p:cNvPr>
          <p:cNvSpPr txBox="1"/>
          <p:nvPr/>
        </p:nvSpPr>
        <p:spPr>
          <a:xfrm>
            <a:off x="6654800" y="2387600"/>
            <a:ext cx="47244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 b="1">
                <a:solidFill>
                  <a:srgbClr val="06D6A0"/>
                </a:solidFill>
                <a:latin typeface="Segoe UI"/>
                <a:cs typeface="Segoe UI"/>
              </a:rPr>
              <a:t>SAP</a:t>
            </a:r>
          </a:p>
        </p:txBody>
      </p:sp>
      <p:sp>
        <p:nvSpPr>
          <p:cNvPr id="34" name="Metin kutusu 33">
            <a:extLst>
              <a:ext uri="{FF2B5EF4-FFF2-40B4-BE49-F238E27FC236}">
                <a16:creationId xmlns:a16="http://schemas.microsoft.com/office/drawing/2014/main" id="{7E3ECC04-9A8C-464D-B43B-09D010CD3353}"/>
              </a:ext>
            </a:extLst>
          </p:cNvPr>
          <p:cNvSpPr txBox="1"/>
          <p:nvPr/>
        </p:nvSpPr>
        <p:spPr>
          <a:xfrm>
            <a:off x="6654800" y="2667000"/>
            <a:ext cx="47244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node-rfc (RFC SDK 7.50)</a:t>
            </a:r>
          </a:p>
        </p:txBody>
      </p:sp>
      <p:sp>
        <p:nvSpPr>
          <p:cNvPr id="35" name="Dikdörtgen: Köşeleri Yuvarlatılmış 34">
            <a:extLst>
              <a:ext uri="{FF2B5EF4-FFF2-40B4-BE49-F238E27FC236}">
                <a16:creationId xmlns:a16="http://schemas.microsoft.com/office/drawing/2014/main" id="{12266C95-9056-4D55-A93D-0B1C2EBA7366}"/>
              </a:ext>
            </a:extLst>
          </p:cNvPr>
          <p:cNvSpPr/>
          <p:nvPr/>
        </p:nvSpPr>
        <p:spPr>
          <a:xfrm>
            <a:off x="6477000" y="3073400"/>
            <a:ext cx="5080000" cy="635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6" name="Dikdörtgen 35">
            <a:extLst>
              <a:ext uri="{FF2B5EF4-FFF2-40B4-BE49-F238E27FC236}">
                <a16:creationId xmlns:a16="http://schemas.microsoft.com/office/drawing/2014/main" id="{8C460DFE-24CB-4F12-9ECF-0249688C453D}"/>
              </a:ext>
            </a:extLst>
          </p:cNvPr>
          <p:cNvSpPr/>
          <p:nvPr/>
        </p:nvSpPr>
        <p:spPr>
          <a:xfrm>
            <a:off x="6477000" y="3073400"/>
            <a:ext cx="50800" cy="635000"/>
          </a:xfrm>
          <a:prstGeom prst="rect">
            <a:avLst/>
          </a:prstGeom>
          <a:solidFill>
            <a:srgbClr val="FFD16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37" name="Metin kutusu 36">
            <a:extLst>
              <a:ext uri="{FF2B5EF4-FFF2-40B4-BE49-F238E27FC236}">
                <a16:creationId xmlns:a16="http://schemas.microsoft.com/office/drawing/2014/main" id="{F1B4B7D4-49E0-4917-846E-719969A47F1C}"/>
              </a:ext>
            </a:extLst>
          </p:cNvPr>
          <p:cNvSpPr txBox="1"/>
          <p:nvPr/>
        </p:nvSpPr>
        <p:spPr>
          <a:xfrm>
            <a:off x="6654800" y="3124200"/>
            <a:ext cx="47244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 b="1">
                <a:solidFill>
                  <a:srgbClr val="FFD166"/>
                </a:solidFill>
                <a:latin typeface="Segoe UI"/>
                <a:cs typeface="Segoe UI"/>
              </a:rPr>
              <a:t>Veritabanı</a:t>
            </a:r>
          </a:p>
        </p:txBody>
      </p:sp>
      <p:sp>
        <p:nvSpPr>
          <p:cNvPr id="38" name="Metin kutusu 37">
            <a:extLst>
              <a:ext uri="{FF2B5EF4-FFF2-40B4-BE49-F238E27FC236}">
                <a16:creationId xmlns:a16="http://schemas.microsoft.com/office/drawing/2014/main" id="{5E162D09-AA59-4A0D-BB42-7DE872FC99D4}"/>
              </a:ext>
            </a:extLst>
          </p:cNvPr>
          <p:cNvSpPr txBox="1"/>
          <p:nvPr/>
        </p:nvSpPr>
        <p:spPr>
          <a:xfrm>
            <a:off x="6654800" y="3403600"/>
            <a:ext cx="47244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SQLite, Drizzle ORM, WAL mode</a:t>
            </a:r>
          </a:p>
        </p:txBody>
      </p:sp>
      <p:sp>
        <p:nvSpPr>
          <p:cNvPr id="39" name="Dikdörtgen: Köşeleri Yuvarlatılmış 38">
            <a:extLst>
              <a:ext uri="{FF2B5EF4-FFF2-40B4-BE49-F238E27FC236}">
                <a16:creationId xmlns:a16="http://schemas.microsoft.com/office/drawing/2014/main" id="{3F1BC36B-4401-4C6C-8060-13D8B8BD3080}"/>
              </a:ext>
            </a:extLst>
          </p:cNvPr>
          <p:cNvSpPr/>
          <p:nvPr/>
        </p:nvSpPr>
        <p:spPr>
          <a:xfrm>
            <a:off x="6477000" y="3810000"/>
            <a:ext cx="5080000" cy="635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40" name="Dikdörtgen 39">
            <a:extLst>
              <a:ext uri="{FF2B5EF4-FFF2-40B4-BE49-F238E27FC236}">
                <a16:creationId xmlns:a16="http://schemas.microsoft.com/office/drawing/2014/main" id="{90A5E465-B16E-42A6-9B5E-A6B5B5704578}"/>
              </a:ext>
            </a:extLst>
          </p:cNvPr>
          <p:cNvSpPr/>
          <p:nvPr/>
        </p:nvSpPr>
        <p:spPr>
          <a:xfrm>
            <a:off x="6477000" y="3810000"/>
            <a:ext cx="50800" cy="635000"/>
          </a:xfrm>
          <a:prstGeom prst="rect">
            <a:avLst/>
          </a:prstGeom>
          <a:solidFill>
            <a:srgbClr val="48CAE4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41" name="Metin kutusu 40">
            <a:extLst>
              <a:ext uri="{FF2B5EF4-FFF2-40B4-BE49-F238E27FC236}">
                <a16:creationId xmlns:a16="http://schemas.microsoft.com/office/drawing/2014/main" id="{B5597F0D-496C-4BBD-A10B-F4E3040A1042}"/>
              </a:ext>
            </a:extLst>
          </p:cNvPr>
          <p:cNvSpPr txBox="1"/>
          <p:nvPr/>
        </p:nvSpPr>
        <p:spPr>
          <a:xfrm>
            <a:off x="6654800" y="3860800"/>
            <a:ext cx="47244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 b="1">
                <a:solidFill>
                  <a:srgbClr val="48CAE4"/>
                </a:solidFill>
                <a:latin typeface="Segoe UI"/>
                <a:cs typeface="Segoe UI"/>
              </a:rPr>
              <a:t>Frontend</a:t>
            </a:r>
          </a:p>
        </p:txBody>
      </p:sp>
      <p:sp>
        <p:nvSpPr>
          <p:cNvPr id="42" name="Metin kutusu 41">
            <a:extLst>
              <a:ext uri="{FF2B5EF4-FFF2-40B4-BE49-F238E27FC236}">
                <a16:creationId xmlns:a16="http://schemas.microsoft.com/office/drawing/2014/main" id="{BEFD2C3D-3E43-4C16-AC4C-3EDAA48A06FC}"/>
              </a:ext>
            </a:extLst>
          </p:cNvPr>
          <p:cNvSpPr txBox="1"/>
          <p:nvPr/>
        </p:nvSpPr>
        <p:spPr>
          <a:xfrm>
            <a:off x="6654800" y="4140200"/>
            <a:ext cx="47244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React, TypeScript, Ant Design</a:t>
            </a:r>
          </a:p>
        </p:txBody>
      </p:sp>
      <p:sp>
        <p:nvSpPr>
          <p:cNvPr id="43" name="Dikdörtgen: Köşeleri Yuvarlatılmış 42">
            <a:extLst>
              <a:ext uri="{FF2B5EF4-FFF2-40B4-BE49-F238E27FC236}">
                <a16:creationId xmlns:a16="http://schemas.microsoft.com/office/drawing/2014/main" id="{3DE76A9C-E272-49E5-AE78-34EF354AFB11}"/>
              </a:ext>
            </a:extLst>
          </p:cNvPr>
          <p:cNvSpPr/>
          <p:nvPr/>
        </p:nvSpPr>
        <p:spPr>
          <a:xfrm>
            <a:off x="6477000" y="4546600"/>
            <a:ext cx="5080000" cy="635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44" name="Dikdörtgen 43">
            <a:extLst>
              <a:ext uri="{FF2B5EF4-FFF2-40B4-BE49-F238E27FC236}">
                <a16:creationId xmlns:a16="http://schemas.microsoft.com/office/drawing/2014/main" id="{D3A05A85-03D7-4C91-883A-7007F3514DB4}"/>
              </a:ext>
            </a:extLst>
          </p:cNvPr>
          <p:cNvSpPr/>
          <p:nvPr/>
        </p:nvSpPr>
        <p:spPr>
          <a:xfrm>
            <a:off x="6477000" y="4546600"/>
            <a:ext cx="50800" cy="635000"/>
          </a:xfrm>
          <a:prstGeom prst="rect">
            <a:avLst/>
          </a:prstGeom>
          <a:solidFill>
            <a:srgbClr val="FF6B3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45" name="Metin kutusu 44">
            <a:extLst>
              <a:ext uri="{FF2B5EF4-FFF2-40B4-BE49-F238E27FC236}">
                <a16:creationId xmlns:a16="http://schemas.microsoft.com/office/drawing/2014/main" id="{0FEC8551-32AF-4330-9EEA-1C8FC060D636}"/>
              </a:ext>
            </a:extLst>
          </p:cNvPr>
          <p:cNvSpPr txBox="1"/>
          <p:nvPr/>
        </p:nvSpPr>
        <p:spPr>
          <a:xfrm>
            <a:off x="6654800" y="4597400"/>
            <a:ext cx="47244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 b="1">
                <a:solidFill>
                  <a:srgbClr val="FF6B35"/>
                </a:solidFill>
                <a:latin typeface="Segoe UI"/>
                <a:cs typeface="Segoe UI"/>
              </a:rPr>
              <a:t>AI</a:t>
            </a:r>
          </a:p>
        </p:txBody>
      </p:sp>
      <p:sp>
        <p:nvSpPr>
          <p:cNvPr id="46" name="Metin kutusu 45">
            <a:extLst>
              <a:ext uri="{FF2B5EF4-FFF2-40B4-BE49-F238E27FC236}">
                <a16:creationId xmlns:a16="http://schemas.microsoft.com/office/drawing/2014/main" id="{EB0431D6-8445-4822-A541-0EC5BD9402BE}"/>
              </a:ext>
            </a:extLst>
          </p:cNvPr>
          <p:cNvSpPr txBox="1"/>
          <p:nvPr/>
        </p:nvSpPr>
        <p:spPr>
          <a:xfrm>
            <a:off x="6654800" y="4876800"/>
            <a:ext cx="47244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>
                <a:solidFill>
                  <a:srgbClr val="B0BEC5"/>
                </a:solidFill>
                <a:latin typeface="Segoe UI"/>
                <a:cs typeface="Segoe UI"/>
              </a:rPr>
              <a:t>Claude, GPT, Gemini, Custom</a:t>
            </a:r>
          </a:p>
        </p:txBody>
      </p:sp>
      <p:sp>
        <p:nvSpPr>
          <p:cNvPr id="47" name="Dikdörtgen: Köşeleri Yuvarlatılmış 46">
            <a:extLst>
              <a:ext uri="{FF2B5EF4-FFF2-40B4-BE49-F238E27FC236}">
                <a16:creationId xmlns:a16="http://schemas.microsoft.com/office/drawing/2014/main" id="{CAEE3C84-E3CB-48A5-85BB-38BF42643777}"/>
              </a:ext>
            </a:extLst>
          </p:cNvPr>
          <p:cNvSpPr/>
          <p:nvPr/>
        </p:nvSpPr>
        <p:spPr>
          <a:xfrm>
            <a:off x="6477000" y="5283200"/>
            <a:ext cx="5080000" cy="635000"/>
          </a:xfrm>
          <a:prstGeom prst="roundRect">
            <a:avLst/>
          </a:prstGeom>
          <a:solidFill>
            <a:srgbClr val="1B283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48" name="Dikdörtgen 47">
            <a:extLst>
              <a:ext uri="{FF2B5EF4-FFF2-40B4-BE49-F238E27FC236}">
                <a16:creationId xmlns:a16="http://schemas.microsoft.com/office/drawing/2014/main" id="{BD4A3ADD-7729-45EF-B2F9-EFD6CB1838FF}"/>
              </a:ext>
            </a:extLst>
          </p:cNvPr>
          <p:cNvSpPr/>
          <p:nvPr/>
        </p:nvSpPr>
        <p:spPr>
          <a:xfrm>
            <a:off x="6477000" y="5283200"/>
            <a:ext cx="50800" cy="635000"/>
          </a:xfrm>
          <a:prstGeom prst="rect">
            <a:avLst/>
          </a:prstGeom>
          <a:solidFill>
            <a:srgbClr val="90E0EF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  <p:sp>
        <p:nvSpPr>
          <p:cNvPr id="49" name="Metin kutusu 48">
            <a:extLst>
              <a:ext uri="{FF2B5EF4-FFF2-40B4-BE49-F238E27FC236}">
                <a16:creationId xmlns:a16="http://schemas.microsoft.com/office/drawing/2014/main" id="{2B99D6A9-4A4E-4D4E-8B92-ECDC8A127E68}"/>
              </a:ext>
            </a:extLst>
          </p:cNvPr>
          <p:cNvSpPr txBox="1"/>
          <p:nvPr/>
        </p:nvSpPr>
        <p:spPr>
          <a:xfrm>
            <a:off x="6654800" y="5334000"/>
            <a:ext cx="47244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tr-TR" sz="1400" b="1">
                <a:solidFill>
                  <a:srgbClr val="90E0EF"/>
                </a:solidFill>
                <a:latin typeface="Segoe UI"/>
                <a:cs typeface="Segoe UI"/>
              </a:rPr>
              <a:t>Auth</a:t>
            </a:r>
          </a:p>
        </p:txBody>
      </p:sp>
      <p:sp>
        <p:nvSpPr>
          <p:cNvPr id="50" name="Metin kutusu 49">
            <a:extLst>
              <a:ext uri="{FF2B5EF4-FFF2-40B4-BE49-F238E27FC236}">
                <a16:creationId xmlns:a16="http://schemas.microsoft.com/office/drawing/2014/main" id="{0766CFA3-A8A0-449D-91AA-BCB37982ED9B}"/>
              </a:ext>
            </a:extLst>
          </p:cNvPr>
          <p:cNvSpPr txBox="1"/>
          <p:nvPr/>
        </p:nvSpPr>
        <p:spPr>
          <a:xfrm>
            <a:off x="6654800" y="5613400"/>
            <a:ext cx="47244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B0BEC5"/>
                </a:solidFill>
                <a:latin typeface="Segoe UI"/>
                <a:cs typeface="Segoe UI"/>
              </a:rPr>
              <a:t>JWT (admin), API Key (dış)</a:t>
            </a:r>
            <a:endParaRPr lang="tr-TR" sz="1400">
              <a:solidFill>
                <a:srgbClr val="B0BEC5"/>
              </a:solidFill>
              <a:latin typeface="Segoe UI"/>
              <a:cs typeface="Segoe UI"/>
            </a:endParaRPr>
          </a:p>
        </p:txBody>
      </p:sp>
      <p:sp>
        <p:nvSpPr>
          <p:cNvPr id="51" name="Dikdörtgen 50">
            <a:extLst>
              <a:ext uri="{FF2B5EF4-FFF2-40B4-BE49-F238E27FC236}">
                <a16:creationId xmlns:a16="http://schemas.microsoft.com/office/drawing/2014/main" id="{1E7D4B1D-EE22-40CD-B1CD-443110B96E3F}"/>
              </a:ext>
            </a:extLst>
          </p:cNvPr>
          <p:cNvSpPr/>
          <p:nvPr/>
        </p:nvSpPr>
        <p:spPr>
          <a:xfrm>
            <a:off x="0" y="6731000"/>
            <a:ext cx="12192000" cy="6350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164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090947C-46EF-49A3-9572-57FF06E94626}">
  <we:reference id="wa200010001" version="1.0.0.1" store="tr-TR" storeType="OMEX"/>
  <we:alternateReferences>
    <we:reference id="wa200010001" version="1.0.0.1" store="WA200010001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907</Words>
  <Application>Microsoft Office PowerPoint</Application>
  <PresentationFormat>Geniş ekran</PresentationFormat>
  <Paragraphs>154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Segoe UI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Engin Çoban</dc:creator>
  <cp:lastModifiedBy>Engin Çoban</cp:lastModifiedBy>
  <cp:revision>1</cp:revision>
  <dcterms:created xsi:type="dcterms:W3CDTF">2026-03-20T11:47:15Z</dcterms:created>
  <dcterms:modified xsi:type="dcterms:W3CDTF">2026-03-20T12:06:27Z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8eefe1c-845f-458c-b39b-c8e0944f1ebf_Enabled">
    <vt:lpwstr>true</vt:lpwstr>
  </property>
  <property fmtid="{D5CDD505-2E9C-101B-9397-08002B2CF9AE}" pid="3" name="MSIP_Label_78eefe1c-845f-458c-b39b-c8e0944f1ebf_SetDate">
    <vt:lpwstr>2026-03-20T12:05:51Z</vt:lpwstr>
  </property>
  <property fmtid="{D5CDD505-2E9C-101B-9397-08002B2CF9AE}" pid="4" name="MSIP_Label_78eefe1c-845f-458c-b39b-c8e0944f1ebf_Method">
    <vt:lpwstr>Privileged</vt:lpwstr>
  </property>
  <property fmtid="{D5CDD505-2E9C-101B-9397-08002B2CF9AE}" pid="5" name="MSIP_Label_78eefe1c-845f-458c-b39b-c8e0944f1ebf_Name">
    <vt:lpwstr>Kuruma Özel</vt:lpwstr>
  </property>
  <property fmtid="{D5CDD505-2E9C-101B-9397-08002B2CF9AE}" pid="6" name="MSIP_Label_78eefe1c-845f-458c-b39b-c8e0944f1ebf_SiteId">
    <vt:lpwstr>565ae803-1e0d-48a6-be2e-9f9045280c46</vt:lpwstr>
  </property>
  <property fmtid="{D5CDD505-2E9C-101B-9397-08002B2CF9AE}" pid="7" name="MSIP_Label_78eefe1c-845f-458c-b39b-c8e0944f1ebf_ActionId">
    <vt:lpwstr>34f0bf43-3e60-4ce2-9282-52737e4a241a</vt:lpwstr>
  </property>
  <property fmtid="{D5CDD505-2E9C-101B-9397-08002B2CF9AE}" pid="8" name="MSIP_Label_78eefe1c-845f-458c-b39b-c8e0944f1ebf_ContentBits">
    <vt:lpwstr>1</vt:lpwstr>
  </property>
</Properties>
</file>